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87" r:id="rId3"/>
    <p:sldId id="258" r:id="rId4"/>
    <p:sldId id="259" r:id="rId5"/>
    <p:sldId id="288" r:id="rId6"/>
    <p:sldId id="262" r:id="rId7"/>
    <p:sldId id="264" r:id="rId8"/>
    <p:sldId id="265" r:id="rId9"/>
    <p:sldId id="289" r:id="rId10"/>
    <p:sldId id="290" r:id="rId11"/>
    <p:sldId id="274" r:id="rId12"/>
    <p:sldId id="291" r:id="rId13"/>
    <p:sldId id="292" r:id="rId14"/>
    <p:sldId id="293" r:id="rId15"/>
    <p:sldId id="294" r:id="rId16"/>
    <p:sldId id="295" r:id="rId17"/>
    <p:sldId id="276" r:id="rId18"/>
    <p:sldId id="296" r:id="rId19"/>
    <p:sldId id="297" r:id="rId20"/>
    <p:sldId id="268" r:id="rId21"/>
    <p:sldId id="279" r:id="rId22"/>
    <p:sldId id="269" r:id="rId23"/>
    <p:sldId id="285" r:id="rId24"/>
    <p:sldId id="286" r:id="rId25"/>
    <p:sldId id="280" r:id="rId26"/>
    <p:sldId id="282" r:id="rId27"/>
    <p:sldId id="283" r:id="rId28"/>
    <p:sldId id="28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79A7"/>
    <a:srgbClr val="009F73"/>
    <a:srgbClr val="56B4E9"/>
    <a:srgbClr val="E39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9201"/>
  </p:normalViewPr>
  <p:slideViewPr>
    <p:cSldViewPr snapToGrid="0">
      <p:cViewPr>
        <p:scale>
          <a:sx n="88" d="100"/>
          <a:sy n="88" d="100"/>
        </p:scale>
        <p:origin x="1480" y="448"/>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6586F0-53BD-ED40-94F7-8AF71D2B7384}" type="datetimeFigureOut">
              <a:rPr lang="en-US" smtClean="0"/>
              <a:t>6/15/23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CA4A2D-8EA0-354D-901D-B8F078532B0E}" type="slidenum">
              <a:rPr lang="en-US" smtClean="0"/>
              <a:t>‹#›</a:t>
            </a:fld>
            <a:endParaRPr lang="en-US"/>
          </a:p>
        </p:txBody>
      </p:sp>
    </p:spTree>
    <p:extLst>
      <p:ext uri="{BB962C8B-B14F-4D97-AF65-F5344CB8AC3E}">
        <p14:creationId xmlns:p14="http://schemas.microsoft.com/office/powerpoint/2010/main" val="1752141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CA4A2D-8EA0-354D-901D-B8F078532B0E}" type="slidenum">
              <a:rPr lang="en-US" smtClean="0"/>
              <a:t>1</a:t>
            </a:fld>
            <a:endParaRPr lang="en-US"/>
          </a:p>
        </p:txBody>
      </p:sp>
    </p:spTree>
    <p:extLst>
      <p:ext uri="{BB962C8B-B14F-4D97-AF65-F5344CB8AC3E}">
        <p14:creationId xmlns:p14="http://schemas.microsoft.com/office/powerpoint/2010/main" val="6941881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extinction rates, mean estimates clustered around 0, far from the true value</a:t>
            </a:r>
          </a:p>
          <a:p>
            <a:endParaRPr lang="en-US" dirty="0"/>
          </a:p>
          <a:p>
            <a:r>
              <a:rPr lang="en-US" dirty="0"/>
              <a:t>This bias is unclear as of yet, but it might be due to the low size of trees. 100 extant species is not a lot, especially for extinction estimates</a:t>
            </a:r>
          </a:p>
          <a:p>
            <a:endParaRPr lang="en-US" dirty="0"/>
          </a:p>
          <a:p>
            <a:r>
              <a:rPr lang="en-US" dirty="0"/>
              <a:t>Bias aside, these and the previous results all align pretty well with the results of the tests in the original </a:t>
            </a:r>
            <a:r>
              <a:rPr lang="en-US" dirty="0" err="1"/>
              <a:t>BiSSE</a:t>
            </a:r>
            <a:r>
              <a:rPr lang="en-US" dirty="0"/>
              <a:t> paper, Maddison et al 2007</a:t>
            </a:r>
          </a:p>
        </p:txBody>
      </p:sp>
      <p:sp>
        <p:nvSpPr>
          <p:cNvPr id="4" name="Slide Number Placeholder 3"/>
          <p:cNvSpPr>
            <a:spLocks noGrp="1"/>
          </p:cNvSpPr>
          <p:nvPr>
            <p:ph type="sldNum" sz="quarter" idx="5"/>
          </p:nvPr>
        </p:nvSpPr>
        <p:spPr/>
        <p:txBody>
          <a:bodyPr/>
          <a:lstStyle/>
          <a:p>
            <a:fld id="{D2CA4A2D-8EA0-354D-901D-B8F078532B0E}" type="slidenum">
              <a:rPr lang="en-US" smtClean="0"/>
              <a:t>10</a:t>
            </a:fld>
            <a:endParaRPr lang="en-US"/>
          </a:p>
        </p:txBody>
      </p:sp>
    </p:spTree>
    <p:extLst>
      <p:ext uri="{BB962C8B-B14F-4D97-AF65-F5344CB8AC3E}">
        <p14:creationId xmlns:p14="http://schemas.microsoft.com/office/powerpoint/2010/main" val="14505077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look at results when fossil samples are included, with growing fossil sampling rate throughout the three panels</a:t>
            </a:r>
          </a:p>
          <a:p>
            <a:endParaRPr lang="en-US" dirty="0"/>
          </a:p>
          <a:p>
            <a:r>
              <a:rPr lang="en-US" dirty="0"/>
              <a:t>Adding fossil samples has maintained speciation estimate accuracy, with high coverage and low error</a:t>
            </a:r>
          </a:p>
        </p:txBody>
      </p:sp>
      <p:sp>
        <p:nvSpPr>
          <p:cNvPr id="4" name="Slide Number Placeholder 3"/>
          <p:cNvSpPr>
            <a:spLocks noGrp="1"/>
          </p:cNvSpPr>
          <p:nvPr>
            <p:ph type="sldNum" sz="quarter" idx="5"/>
          </p:nvPr>
        </p:nvSpPr>
        <p:spPr/>
        <p:txBody>
          <a:bodyPr/>
          <a:lstStyle/>
          <a:p>
            <a:fld id="{D2CA4A2D-8EA0-354D-901D-B8F078532B0E}" type="slidenum">
              <a:rPr lang="en-US" smtClean="0"/>
              <a:t>11</a:t>
            </a:fld>
            <a:endParaRPr lang="en-US"/>
          </a:p>
        </p:txBody>
      </p:sp>
    </p:spTree>
    <p:extLst>
      <p:ext uri="{BB962C8B-B14F-4D97-AF65-F5344CB8AC3E}">
        <p14:creationId xmlns:p14="http://schemas.microsoft.com/office/powerpoint/2010/main" val="2425457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even clearer in the case of lambda1, when estimates are extremely accurate in differentiating between S1 and S2</a:t>
            </a:r>
          </a:p>
          <a:p>
            <a:endParaRPr lang="en-US" dirty="0"/>
          </a:p>
        </p:txBody>
      </p:sp>
      <p:sp>
        <p:nvSpPr>
          <p:cNvPr id="4" name="Slide Number Placeholder 3"/>
          <p:cNvSpPr>
            <a:spLocks noGrp="1"/>
          </p:cNvSpPr>
          <p:nvPr>
            <p:ph type="sldNum" sz="quarter" idx="5"/>
          </p:nvPr>
        </p:nvSpPr>
        <p:spPr/>
        <p:txBody>
          <a:bodyPr/>
          <a:lstStyle/>
          <a:p>
            <a:fld id="{D2CA4A2D-8EA0-354D-901D-B8F078532B0E}" type="slidenum">
              <a:rPr lang="en-US" smtClean="0"/>
              <a:t>12</a:t>
            </a:fld>
            <a:endParaRPr lang="en-US"/>
          </a:p>
        </p:txBody>
      </p:sp>
    </p:spTree>
    <p:extLst>
      <p:ext uri="{BB962C8B-B14F-4D97-AF65-F5344CB8AC3E}">
        <p14:creationId xmlns:p14="http://schemas.microsoft.com/office/powerpoint/2010/main" val="3480445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q01, estimates are still pretty uncertain, and not a lot can be seen in terms of improvement</a:t>
            </a:r>
          </a:p>
        </p:txBody>
      </p:sp>
      <p:sp>
        <p:nvSpPr>
          <p:cNvPr id="4" name="Slide Number Placeholder 3"/>
          <p:cNvSpPr>
            <a:spLocks noGrp="1"/>
          </p:cNvSpPr>
          <p:nvPr>
            <p:ph type="sldNum" sz="quarter" idx="5"/>
          </p:nvPr>
        </p:nvSpPr>
        <p:spPr/>
        <p:txBody>
          <a:bodyPr/>
          <a:lstStyle/>
          <a:p>
            <a:fld id="{D2CA4A2D-8EA0-354D-901D-B8F078532B0E}" type="slidenum">
              <a:rPr lang="en-US" smtClean="0"/>
              <a:t>13</a:t>
            </a:fld>
            <a:endParaRPr lang="en-US"/>
          </a:p>
        </p:txBody>
      </p:sp>
    </p:spTree>
    <p:extLst>
      <p:ext uri="{BB962C8B-B14F-4D97-AF65-F5344CB8AC3E}">
        <p14:creationId xmlns:p14="http://schemas.microsoft.com/office/powerpoint/2010/main" val="2474926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q10 though, error went down significantly for the higher sampling rates, from around 70 to around 30%. </a:t>
            </a:r>
          </a:p>
          <a:p>
            <a:endParaRPr lang="en-US" dirty="0"/>
          </a:p>
          <a:p>
            <a:r>
              <a:rPr lang="en-US" dirty="0"/>
              <a:t>Coverage is maintained. Things are still pretty uncertain, 95% interval is still wide</a:t>
            </a:r>
          </a:p>
        </p:txBody>
      </p:sp>
      <p:sp>
        <p:nvSpPr>
          <p:cNvPr id="4" name="Slide Number Placeholder 3"/>
          <p:cNvSpPr>
            <a:spLocks noGrp="1"/>
          </p:cNvSpPr>
          <p:nvPr>
            <p:ph type="sldNum" sz="quarter" idx="5"/>
          </p:nvPr>
        </p:nvSpPr>
        <p:spPr/>
        <p:txBody>
          <a:bodyPr/>
          <a:lstStyle/>
          <a:p>
            <a:fld id="{D2CA4A2D-8EA0-354D-901D-B8F078532B0E}" type="slidenum">
              <a:rPr lang="en-US" smtClean="0"/>
              <a:t>14</a:t>
            </a:fld>
            <a:endParaRPr lang="en-US"/>
          </a:p>
        </p:txBody>
      </p:sp>
    </p:spTree>
    <p:extLst>
      <p:ext uri="{BB962C8B-B14F-4D97-AF65-F5344CB8AC3E}">
        <p14:creationId xmlns:p14="http://schemas.microsoft.com/office/powerpoint/2010/main" val="3969372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star of the show, extinction! Mu0 estimates got much more accurate, with a lot better coverage and much lower error</a:t>
            </a:r>
          </a:p>
          <a:p>
            <a:endParaRPr lang="en-US" dirty="0"/>
          </a:p>
          <a:p>
            <a:r>
              <a:rPr lang="en-US" dirty="0"/>
              <a:t>The bimodal density indicates sometimes the model tends can't see the heterogeneity, but the higher sampling seems to help with that</a:t>
            </a:r>
          </a:p>
        </p:txBody>
      </p:sp>
      <p:sp>
        <p:nvSpPr>
          <p:cNvPr id="4" name="Slide Number Placeholder 3"/>
          <p:cNvSpPr>
            <a:spLocks noGrp="1"/>
          </p:cNvSpPr>
          <p:nvPr>
            <p:ph type="sldNum" sz="quarter" idx="5"/>
          </p:nvPr>
        </p:nvSpPr>
        <p:spPr/>
        <p:txBody>
          <a:bodyPr/>
          <a:lstStyle/>
          <a:p>
            <a:fld id="{D2CA4A2D-8EA0-354D-901D-B8F078532B0E}" type="slidenum">
              <a:rPr lang="en-US" smtClean="0"/>
              <a:t>15</a:t>
            </a:fld>
            <a:endParaRPr lang="en-US"/>
          </a:p>
        </p:txBody>
      </p:sp>
    </p:spTree>
    <p:extLst>
      <p:ext uri="{BB962C8B-B14F-4D97-AF65-F5344CB8AC3E}">
        <p14:creationId xmlns:p14="http://schemas.microsoft.com/office/powerpoint/2010/main" val="472871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Mu1 shows a similar pattern, again getting more accurate with higher sampling, and less of a tendency to be bimodal</a:t>
            </a:r>
          </a:p>
          <a:p>
            <a:endParaRPr lang="en-US" dirty="0"/>
          </a:p>
          <a:p>
            <a:r>
              <a:rPr lang="en-US" dirty="0"/>
              <a:t>In general, it’s clear that including fossils improves extinction estimate accuracy, without giving up speciation and transition rate estimate accuracy (and maybe improving them)</a:t>
            </a:r>
          </a:p>
        </p:txBody>
      </p:sp>
      <p:sp>
        <p:nvSpPr>
          <p:cNvPr id="4" name="Slide Number Placeholder 3"/>
          <p:cNvSpPr>
            <a:spLocks noGrp="1"/>
          </p:cNvSpPr>
          <p:nvPr>
            <p:ph type="sldNum" sz="quarter" idx="5"/>
          </p:nvPr>
        </p:nvSpPr>
        <p:spPr/>
        <p:txBody>
          <a:bodyPr/>
          <a:lstStyle/>
          <a:p>
            <a:fld id="{D2CA4A2D-8EA0-354D-901D-B8F078532B0E}" type="slidenum">
              <a:rPr lang="en-US" smtClean="0"/>
              <a:t>16</a:t>
            </a:fld>
            <a:endParaRPr lang="en-US"/>
          </a:p>
        </p:txBody>
      </p:sp>
    </p:spTree>
    <p:extLst>
      <p:ext uri="{BB962C8B-B14F-4D97-AF65-F5344CB8AC3E}">
        <p14:creationId xmlns:p14="http://schemas.microsoft.com/office/powerpoint/2010/main" val="26276017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the false positive problem, first let’s look at how </a:t>
            </a:r>
            <a:r>
              <a:rPr lang="en-US" dirty="0" err="1"/>
              <a:t>BiSSE</a:t>
            </a:r>
            <a:r>
              <a:rPr lang="en-US" dirty="0"/>
              <a:t> reacts without fossils</a:t>
            </a:r>
          </a:p>
          <a:p>
            <a:endParaRPr lang="en-US" dirty="0"/>
          </a:p>
          <a:p>
            <a:r>
              <a:rPr lang="en-US" dirty="0"/>
              <a:t>In this figure we’re looking at the posterior probability of lambda1 being greater than lambda0. For this cell, No shifts means the generating model had no trait-dependence, and we run </a:t>
            </a:r>
            <a:r>
              <a:rPr lang="en-US" dirty="0" err="1"/>
              <a:t>BiSSE</a:t>
            </a:r>
            <a:r>
              <a:rPr lang="en-US" dirty="0"/>
              <a:t> looking at the effect of the effect trait, i.e. the trait that does affect rates in S2</a:t>
            </a:r>
          </a:p>
          <a:p>
            <a:br>
              <a:rPr lang="en-US" dirty="0"/>
            </a:br>
            <a:r>
              <a:rPr lang="en-US" dirty="0"/>
              <a:t>So speciation was constant. We see the posterior probability is pretty uniform, which makes sense</a:t>
            </a:r>
          </a:p>
          <a:p>
            <a:endParaRPr lang="en-US" dirty="0"/>
          </a:p>
          <a:p>
            <a:r>
              <a:rPr lang="en-US" dirty="0"/>
              <a:t>For these cells, we are looking at increasingly quicker shifts of neutral traits, with increasing symmetrical transition rates, so again we see no patterns in posterior prob</a:t>
            </a:r>
          </a:p>
          <a:p>
            <a:endParaRPr lang="en-US" dirty="0"/>
          </a:p>
          <a:p>
            <a:r>
              <a:rPr lang="en-US" dirty="0"/>
              <a:t>This cell is the case where the effect trait does affect speciation, namely by doubling lambda1, and we see the posterior probability concentrating at 1, as we expected</a:t>
            </a:r>
          </a:p>
          <a:p>
            <a:endParaRPr lang="en-US" dirty="0"/>
          </a:p>
          <a:p>
            <a:r>
              <a:rPr lang="en-US" dirty="0"/>
              <a:t>For the rest of the cells again we’re looking at neutral traits with increasing symmetrical q, so the probs concentrating at 1 is an issue, a false positive result. So </a:t>
            </a:r>
            <a:r>
              <a:rPr lang="en-US" dirty="0" err="1"/>
              <a:t>BiSSE</a:t>
            </a:r>
            <a:r>
              <a:rPr lang="en-US" dirty="0"/>
              <a:t> is pretty good at detecting the real heterogeneity, but it also assigns that heterogeneity to neutral traits. This agrees with </a:t>
            </a:r>
            <a:r>
              <a:rPr lang="en-US" dirty="0" err="1"/>
              <a:t>Rabosky</a:t>
            </a:r>
            <a:r>
              <a:rPr lang="en-US" dirty="0"/>
              <a:t> &amp; Goldberg 2015</a:t>
            </a:r>
          </a:p>
          <a:p>
            <a:endParaRPr lang="en-US" dirty="0"/>
          </a:p>
        </p:txBody>
      </p:sp>
      <p:sp>
        <p:nvSpPr>
          <p:cNvPr id="4" name="Slide Number Placeholder 3"/>
          <p:cNvSpPr>
            <a:spLocks noGrp="1"/>
          </p:cNvSpPr>
          <p:nvPr>
            <p:ph type="sldNum" sz="quarter" idx="5"/>
          </p:nvPr>
        </p:nvSpPr>
        <p:spPr/>
        <p:txBody>
          <a:bodyPr/>
          <a:lstStyle/>
          <a:p>
            <a:fld id="{D2CA4A2D-8EA0-354D-901D-B8F078532B0E}" type="slidenum">
              <a:rPr lang="en-US" smtClean="0"/>
              <a:t>17</a:t>
            </a:fld>
            <a:endParaRPr lang="en-US"/>
          </a:p>
        </p:txBody>
      </p:sp>
    </p:spTree>
    <p:extLst>
      <p:ext uri="{BB962C8B-B14F-4D97-AF65-F5344CB8AC3E}">
        <p14:creationId xmlns:p14="http://schemas.microsoft.com/office/powerpoint/2010/main" val="42942578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add fossils, we see basically the same pattern, seen here with our high value of fossil sampling (lower values produced the same pattern)</a:t>
            </a:r>
          </a:p>
          <a:p>
            <a:endParaRPr lang="en-US" dirty="0"/>
          </a:p>
          <a:p>
            <a:r>
              <a:rPr lang="en-US" dirty="0"/>
              <a:t>There’s an extra interesting bias forming, where the posterior probability is concentrating around 0 for the no shifts case</a:t>
            </a:r>
          </a:p>
          <a:p>
            <a:endParaRPr lang="en-US" dirty="0"/>
          </a:p>
          <a:p>
            <a:r>
              <a:rPr lang="en-US" dirty="0"/>
              <a:t>We’d expect it to either be flat or concentrate around 0.5 (unsure as of yet lmao), so that’s interesting. I have to do more investigating</a:t>
            </a:r>
          </a:p>
        </p:txBody>
      </p:sp>
      <p:sp>
        <p:nvSpPr>
          <p:cNvPr id="4" name="Slide Number Placeholder 3"/>
          <p:cNvSpPr>
            <a:spLocks noGrp="1"/>
          </p:cNvSpPr>
          <p:nvPr>
            <p:ph type="sldNum" sz="quarter" idx="5"/>
          </p:nvPr>
        </p:nvSpPr>
        <p:spPr/>
        <p:txBody>
          <a:bodyPr/>
          <a:lstStyle/>
          <a:p>
            <a:fld id="{D2CA4A2D-8EA0-354D-901D-B8F078532B0E}" type="slidenum">
              <a:rPr lang="en-US" smtClean="0"/>
              <a:t>18</a:t>
            </a:fld>
            <a:endParaRPr lang="en-US"/>
          </a:p>
        </p:txBody>
      </p:sp>
    </p:spTree>
    <p:extLst>
      <p:ext uri="{BB962C8B-B14F-4D97-AF65-F5344CB8AC3E}">
        <p14:creationId xmlns:p14="http://schemas.microsoft.com/office/powerpoint/2010/main" val="2989486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mu, there is no discernible pattern, it seems like even with the improved accuracy it’s not enough for there to be identifiability, even for the real trait case</a:t>
            </a:r>
          </a:p>
          <a:p>
            <a:endParaRPr lang="en-US" dirty="0"/>
          </a:p>
          <a:p>
            <a:r>
              <a:rPr lang="en-US" dirty="0"/>
              <a:t>There is also some interesting bias on the bottom panels, with the 0.5 region being less populated than others, the opposite of what we would expect</a:t>
            </a:r>
          </a:p>
          <a:p>
            <a:endParaRPr lang="en-US" dirty="0"/>
          </a:p>
          <a:p>
            <a:r>
              <a:rPr lang="en-US" dirty="0"/>
              <a:t>Might be due to low rep and tree size, since the simulation might just not have enough signal for the model to estimate correctly</a:t>
            </a:r>
          </a:p>
          <a:p>
            <a:endParaRPr lang="en-US" dirty="0"/>
          </a:p>
          <a:p>
            <a:r>
              <a:rPr lang="en-US" b="1" dirty="0"/>
              <a:t>These results can be sensitive to stochastic error in the MCMC, might have to do with simulation signal </a:t>
            </a:r>
          </a:p>
          <a:p>
            <a:r>
              <a:rPr lang="en-US" b="1" dirty="0"/>
              <a:t>Look into some summary stats and patterns to have an idea in the </a:t>
            </a:r>
            <a:r>
              <a:rPr lang="en-US" b="1" dirty="0" err="1"/>
              <a:t>backpocket</a:t>
            </a:r>
            <a:r>
              <a:rPr lang="en-US" b="1" dirty="0"/>
              <a:t> if someone asks a question</a:t>
            </a:r>
          </a:p>
          <a:p>
            <a:r>
              <a:rPr lang="en-US" b="1" dirty="0"/>
              <a:t>Candidate to cut (could add to conclusions) fossils couldn’t detect the signal</a:t>
            </a:r>
          </a:p>
        </p:txBody>
      </p:sp>
      <p:sp>
        <p:nvSpPr>
          <p:cNvPr id="4" name="Slide Number Placeholder 3"/>
          <p:cNvSpPr>
            <a:spLocks noGrp="1"/>
          </p:cNvSpPr>
          <p:nvPr>
            <p:ph type="sldNum" sz="quarter" idx="5"/>
          </p:nvPr>
        </p:nvSpPr>
        <p:spPr/>
        <p:txBody>
          <a:bodyPr/>
          <a:lstStyle/>
          <a:p>
            <a:fld id="{D2CA4A2D-8EA0-354D-901D-B8F078532B0E}" type="slidenum">
              <a:rPr lang="en-US" smtClean="0"/>
              <a:t>19</a:t>
            </a:fld>
            <a:endParaRPr lang="en-US"/>
          </a:p>
        </p:txBody>
      </p:sp>
    </p:spTree>
    <p:extLst>
      <p:ext uri="{BB962C8B-B14F-4D97-AF65-F5344CB8AC3E}">
        <p14:creationId xmlns:p14="http://schemas.microsoft.com/office/powerpoint/2010/main" val="174656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about how traits affect species diversification are ubiquitous</a:t>
            </a:r>
          </a:p>
          <a:p>
            <a:endParaRPr lang="en-US" dirty="0"/>
          </a:p>
          <a:p>
            <a:r>
              <a:rPr lang="en-US" dirty="0"/>
              <a:t>Examples in fish, angiosperms, reptiles, insects, birds, fungi</a:t>
            </a:r>
          </a:p>
          <a:p>
            <a:endParaRPr lang="en-US" dirty="0"/>
          </a:p>
          <a:p>
            <a:r>
              <a:rPr lang="en-US" dirty="0"/>
              <a:t>To answer these questions, we need statistical models that can estimate the degree to which diversification rates are affected by traits, and we need simulation studies to evaluate these models, and how their accuracy changes with the complex interactions between parameters and data.</a:t>
            </a:r>
          </a:p>
        </p:txBody>
      </p:sp>
      <p:sp>
        <p:nvSpPr>
          <p:cNvPr id="4" name="Slide Number Placeholder 3"/>
          <p:cNvSpPr>
            <a:spLocks noGrp="1"/>
          </p:cNvSpPr>
          <p:nvPr>
            <p:ph type="sldNum" sz="quarter" idx="5"/>
          </p:nvPr>
        </p:nvSpPr>
        <p:spPr/>
        <p:txBody>
          <a:bodyPr/>
          <a:lstStyle/>
          <a:p>
            <a:fld id="{D2CA4A2D-8EA0-354D-901D-B8F078532B0E}" type="slidenum">
              <a:rPr lang="en-US" smtClean="0"/>
              <a:t>2</a:t>
            </a:fld>
            <a:endParaRPr lang="en-US"/>
          </a:p>
        </p:txBody>
      </p:sp>
    </p:spTree>
    <p:extLst>
      <p:ext uri="{BB962C8B-B14F-4D97-AF65-F5344CB8AC3E}">
        <p14:creationId xmlns:p14="http://schemas.microsoft.com/office/powerpoint/2010/main" val="30347436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for our conclusions, the general trend seems to be that fossil data does improve the accuracy of extinction rate estimates, but it doesn’t solve our false positive problems</a:t>
            </a:r>
          </a:p>
          <a:p>
            <a:endParaRPr lang="en-US" dirty="0"/>
          </a:p>
          <a:p>
            <a:r>
              <a:rPr lang="en-US" dirty="0"/>
              <a:t>Surprisingly, transition rate estimates improved with fossils, but are still uncertain. It’s possible that the sample size increase helps with that</a:t>
            </a:r>
          </a:p>
          <a:p>
            <a:endParaRPr lang="en-US" dirty="0"/>
          </a:p>
          <a:p>
            <a:r>
              <a:rPr lang="en-US" dirty="0"/>
              <a:t>As most studies using SSE models on empirical data have only used fossils for calibration, this hopefully motivates more empiricists to add fossil data to their analyses when available, as it is really necessary for understanding extinction rates, and therefore getting an accurate picture of diversification</a:t>
            </a:r>
          </a:p>
        </p:txBody>
      </p:sp>
      <p:sp>
        <p:nvSpPr>
          <p:cNvPr id="4" name="Slide Number Placeholder 3"/>
          <p:cNvSpPr>
            <a:spLocks noGrp="1"/>
          </p:cNvSpPr>
          <p:nvPr>
            <p:ph type="sldNum" sz="quarter" idx="5"/>
          </p:nvPr>
        </p:nvSpPr>
        <p:spPr/>
        <p:txBody>
          <a:bodyPr/>
          <a:lstStyle/>
          <a:p>
            <a:fld id="{D2CA4A2D-8EA0-354D-901D-B8F078532B0E}" type="slidenum">
              <a:rPr lang="en-US" smtClean="0"/>
              <a:t>20</a:t>
            </a:fld>
            <a:endParaRPr lang="en-US"/>
          </a:p>
        </p:txBody>
      </p:sp>
    </p:spTree>
    <p:extLst>
      <p:ext uri="{BB962C8B-B14F-4D97-AF65-F5344CB8AC3E}">
        <p14:creationId xmlns:p14="http://schemas.microsoft.com/office/powerpoint/2010/main" val="9811127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future, or rather ongoing, work, the first thing to do is to increase our sample size to gauge which patterns seen in this study are due to problems with signal from the simulation and low sample size</a:t>
            </a:r>
          </a:p>
          <a:p>
            <a:endParaRPr lang="en-US" dirty="0"/>
          </a:p>
          <a:p>
            <a:r>
              <a:rPr lang="en-US" dirty="0"/>
              <a:t>This year a paper came out that put into question whether including fossils improve diversification estimates, in particular when the true generating model is not within the range of tested models. Those results don’t directly contradict ours, but I am interested in seeing how our results compare</a:t>
            </a:r>
          </a:p>
          <a:p>
            <a:endParaRPr lang="en-US" dirty="0"/>
          </a:p>
          <a:p>
            <a:r>
              <a:rPr lang="en-US" dirty="0"/>
              <a:t>Currently I’m also extending this entire pipeline to </a:t>
            </a:r>
            <a:r>
              <a:rPr lang="en-US" dirty="0" err="1"/>
              <a:t>HiSSE</a:t>
            </a:r>
            <a:r>
              <a:rPr lang="en-US" dirty="0"/>
              <a:t>, </a:t>
            </a:r>
            <a:r>
              <a:rPr lang="en-US" dirty="0" err="1"/>
              <a:t>BiSSE</a:t>
            </a:r>
            <a:r>
              <a:rPr lang="en-US" dirty="0"/>
              <a:t> with the possibility of hidden states</a:t>
            </a:r>
          </a:p>
        </p:txBody>
      </p:sp>
      <p:sp>
        <p:nvSpPr>
          <p:cNvPr id="4" name="Slide Number Placeholder 3"/>
          <p:cNvSpPr>
            <a:spLocks noGrp="1"/>
          </p:cNvSpPr>
          <p:nvPr>
            <p:ph type="sldNum" sz="quarter" idx="5"/>
          </p:nvPr>
        </p:nvSpPr>
        <p:spPr/>
        <p:txBody>
          <a:bodyPr/>
          <a:lstStyle/>
          <a:p>
            <a:fld id="{D2CA4A2D-8EA0-354D-901D-B8F078532B0E}" type="slidenum">
              <a:rPr lang="en-US" smtClean="0"/>
              <a:t>21</a:t>
            </a:fld>
            <a:endParaRPr lang="en-US"/>
          </a:p>
        </p:txBody>
      </p:sp>
    </p:spTree>
    <p:extLst>
      <p:ext uri="{BB962C8B-B14F-4D97-AF65-F5344CB8AC3E}">
        <p14:creationId xmlns:p14="http://schemas.microsoft.com/office/powerpoint/2010/main" val="19955294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t>
            </a:r>
          </a:p>
        </p:txBody>
      </p:sp>
      <p:sp>
        <p:nvSpPr>
          <p:cNvPr id="4" name="Slide Number Placeholder 3"/>
          <p:cNvSpPr>
            <a:spLocks noGrp="1"/>
          </p:cNvSpPr>
          <p:nvPr>
            <p:ph type="sldNum" sz="quarter" idx="5"/>
          </p:nvPr>
        </p:nvSpPr>
        <p:spPr/>
        <p:txBody>
          <a:bodyPr/>
          <a:lstStyle/>
          <a:p>
            <a:fld id="{D2CA4A2D-8EA0-354D-901D-B8F078532B0E}" type="slidenum">
              <a:rPr lang="en-US" smtClean="0"/>
              <a:t>22</a:t>
            </a:fld>
            <a:endParaRPr lang="en-US"/>
          </a:p>
        </p:txBody>
      </p:sp>
    </p:spTree>
    <p:extLst>
      <p:ext uri="{BB962C8B-B14F-4D97-AF65-F5344CB8AC3E}">
        <p14:creationId xmlns:p14="http://schemas.microsoft.com/office/powerpoint/2010/main" val="5503549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model family we’ll talk about is the fossilized birth-death (FBD) family</a:t>
            </a:r>
          </a:p>
          <a:p>
            <a:endParaRPr lang="en-US" dirty="0"/>
          </a:p>
          <a:p>
            <a:r>
              <a:rPr lang="en-US" dirty="0"/>
              <a:t>In this model, species originate with some rate lambda, go extinct with some rate mu, and leave fossil samples with some rate psi</a:t>
            </a:r>
          </a:p>
          <a:p>
            <a:endParaRPr lang="en-US" dirty="0"/>
          </a:p>
          <a:p>
            <a:r>
              <a:rPr lang="en-US" dirty="0"/>
              <a:t>This tree exemplifies the result of this model: after some time defined by our rates a species might originate, or go extinct, or leave a fossil sample, resulting in the branching pattern with occasional fossil occurrences</a:t>
            </a:r>
          </a:p>
          <a:p>
            <a:endParaRPr lang="en-US" dirty="0"/>
          </a:p>
          <a:p>
            <a:r>
              <a:rPr lang="en-US" dirty="0"/>
              <a:t>BD models have been popular for a long time, but FBD was shown to improve estimates of extinction rates when compared to models using only extant samples. It is therefore a prime candidate for anyone looking to understand the past diversification history of a group</a:t>
            </a:r>
          </a:p>
          <a:p>
            <a:endParaRPr lang="en-US" dirty="0"/>
          </a:p>
          <a:p>
            <a:r>
              <a:rPr lang="en-US" dirty="0"/>
              <a:t>There’s many possible ways to extend FBD, but today we’ll focus on one particular one: the original model doesn’t allow for lineage-specific rates, such as trait-dependent ones</a:t>
            </a:r>
          </a:p>
          <a:p>
            <a:endParaRPr lang="en-US" dirty="0"/>
          </a:p>
          <a:p>
            <a:r>
              <a:rPr lang="en-US" b="1" dirty="0"/>
              <a:t>Maybe cut this, explain BD models in the next one, and just mention FBD on the following slide</a:t>
            </a:r>
          </a:p>
        </p:txBody>
      </p:sp>
      <p:sp>
        <p:nvSpPr>
          <p:cNvPr id="4" name="Slide Number Placeholder 3"/>
          <p:cNvSpPr>
            <a:spLocks noGrp="1"/>
          </p:cNvSpPr>
          <p:nvPr>
            <p:ph type="sldNum" sz="quarter" idx="5"/>
          </p:nvPr>
        </p:nvSpPr>
        <p:spPr/>
        <p:txBody>
          <a:bodyPr/>
          <a:lstStyle/>
          <a:p>
            <a:fld id="{D2CA4A2D-8EA0-354D-901D-B8F078532B0E}" type="slidenum">
              <a:rPr lang="en-US" smtClean="0"/>
              <a:t>3</a:t>
            </a:fld>
            <a:endParaRPr lang="en-US"/>
          </a:p>
        </p:txBody>
      </p:sp>
    </p:spTree>
    <p:extLst>
      <p:ext uri="{BB962C8B-B14F-4D97-AF65-F5344CB8AC3E}">
        <p14:creationId xmlns:p14="http://schemas.microsoft.com/office/powerpoint/2010/main" val="537931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common model family for tackling these questions is the SSE model family, a type of birth-death model</a:t>
            </a:r>
          </a:p>
          <a:p>
            <a:endParaRPr lang="en-US" dirty="0"/>
          </a:p>
          <a:p>
            <a:r>
              <a:rPr lang="en-US" dirty="0"/>
              <a:t>Here we have a diagram exemplifying the first iteration, Binary SSE (</a:t>
            </a:r>
            <a:r>
              <a:rPr lang="en-US" dirty="0" err="1"/>
              <a:t>BiSSE</a:t>
            </a:r>
            <a:r>
              <a:rPr lang="en-US" dirty="0"/>
              <a:t>) first published in Maddison et al 2007</a:t>
            </a:r>
          </a:p>
          <a:p>
            <a:endParaRPr lang="en-US" dirty="0"/>
          </a:p>
          <a:p>
            <a:r>
              <a:rPr lang="en-US" dirty="0"/>
              <a:t>Lineages have some trait that takes on 0 1 values, and may transition between those states with rates q01, q10</a:t>
            </a:r>
          </a:p>
          <a:p>
            <a:endParaRPr lang="en-US" dirty="0"/>
          </a:p>
          <a:p>
            <a:r>
              <a:rPr lang="en-US" dirty="0"/>
              <a:t>Lineages at state 0 have speciation rate lambda0, extinction rate mu0, and equivalently for state 1</a:t>
            </a:r>
          </a:p>
          <a:p>
            <a:endParaRPr lang="en-US" dirty="0"/>
          </a:p>
          <a:p>
            <a:r>
              <a:rPr lang="en-US" dirty="0"/>
              <a:t>A realization of that model is the tree here, with lineages changing between the red and blue states and their corresponding rates, until we sample the traits in the present</a:t>
            </a:r>
          </a:p>
          <a:p>
            <a:endParaRPr lang="en-US" dirty="0"/>
          </a:p>
          <a:p>
            <a:r>
              <a:rPr lang="en-US" dirty="0" err="1"/>
              <a:t>BiSSE</a:t>
            </a:r>
            <a:r>
              <a:rPr lang="en-US" dirty="0"/>
              <a:t> has historically mostly used with extant-only trees, which we know from a multitude of papers may make estimates of extinction rates unreliable</a:t>
            </a:r>
          </a:p>
        </p:txBody>
      </p:sp>
      <p:sp>
        <p:nvSpPr>
          <p:cNvPr id="4" name="Slide Number Placeholder 3"/>
          <p:cNvSpPr>
            <a:spLocks noGrp="1"/>
          </p:cNvSpPr>
          <p:nvPr>
            <p:ph type="sldNum" sz="quarter" idx="5"/>
          </p:nvPr>
        </p:nvSpPr>
        <p:spPr/>
        <p:txBody>
          <a:bodyPr/>
          <a:lstStyle/>
          <a:p>
            <a:fld id="{D2CA4A2D-8EA0-354D-901D-B8F078532B0E}" type="slidenum">
              <a:rPr lang="en-US" smtClean="0"/>
              <a:t>4</a:t>
            </a:fld>
            <a:endParaRPr lang="en-US"/>
          </a:p>
        </p:txBody>
      </p:sp>
    </p:spTree>
    <p:extLst>
      <p:ext uri="{BB962C8B-B14F-4D97-AF65-F5344CB8AC3E}">
        <p14:creationId xmlns:p14="http://schemas.microsoft.com/office/powerpoint/2010/main" val="630584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original </a:t>
            </a:r>
            <a:r>
              <a:rPr lang="en-US" dirty="0" err="1"/>
              <a:t>BiSSE</a:t>
            </a:r>
            <a:r>
              <a:rPr lang="en-US" dirty="0"/>
              <a:t> paper showed the model is pretty accurate for detecting differences in speciation, but not extinction</a:t>
            </a:r>
          </a:p>
          <a:p>
            <a:endParaRPr lang="en-US" dirty="0"/>
          </a:p>
          <a:p>
            <a:r>
              <a:rPr lang="en-US" dirty="0" err="1"/>
              <a:t>Rabosky</a:t>
            </a:r>
            <a:r>
              <a:rPr lang="en-US" dirty="0"/>
              <a:t> &amp; Goldberg later showed that the model might assign a significant effect to a neutral trait, causing a sort of false positive</a:t>
            </a:r>
          </a:p>
          <a:p>
            <a:endParaRPr lang="en-US" dirty="0"/>
          </a:p>
          <a:p>
            <a:r>
              <a:rPr lang="en-US" dirty="0"/>
              <a:t>We can allow for the addition of fossil samples to </a:t>
            </a:r>
            <a:r>
              <a:rPr lang="en-US" dirty="0" err="1"/>
              <a:t>BiSSE</a:t>
            </a:r>
            <a:r>
              <a:rPr lang="en-US" dirty="0"/>
              <a:t> by combining it with the fossilized birth-death model as a sampling parameter psi. FBD has been shown to improve extinction estimates, though it hasn’t been tested in conjunction with </a:t>
            </a:r>
            <a:r>
              <a:rPr lang="en-US" dirty="0" err="1"/>
              <a:t>BiSSE</a:t>
            </a:r>
            <a:endParaRPr lang="en-US" dirty="0"/>
          </a:p>
          <a:p>
            <a:endParaRPr lang="en-US" dirty="0"/>
          </a:p>
          <a:p>
            <a:r>
              <a:rPr lang="en-US" dirty="0"/>
              <a:t>The general question for this talk, then, is: can the addition of fossils, i.e. the use of </a:t>
            </a:r>
            <a:r>
              <a:rPr lang="en-US" dirty="0" err="1"/>
              <a:t>FBD+BiSSE</a:t>
            </a:r>
            <a:r>
              <a:rPr lang="en-US" dirty="0"/>
              <a:t>, improve our extinction accuracy and false positive rates?</a:t>
            </a:r>
          </a:p>
        </p:txBody>
      </p:sp>
      <p:sp>
        <p:nvSpPr>
          <p:cNvPr id="4" name="Slide Number Placeholder 3"/>
          <p:cNvSpPr>
            <a:spLocks noGrp="1"/>
          </p:cNvSpPr>
          <p:nvPr>
            <p:ph type="sldNum" sz="quarter" idx="5"/>
          </p:nvPr>
        </p:nvSpPr>
        <p:spPr/>
        <p:txBody>
          <a:bodyPr/>
          <a:lstStyle/>
          <a:p>
            <a:fld id="{D2CA4A2D-8EA0-354D-901D-B8F078532B0E}" type="slidenum">
              <a:rPr lang="en-US" smtClean="0"/>
              <a:t>5</a:t>
            </a:fld>
            <a:endParaRPr lang="en-US"/>
          </a:p>
        </p:txBody>
      </p:sp>
    </p:spTree>
    <p:extLst>
      <p:ext uri="{BB962C8B-B14F-4D97-AF65-F5344CB8AC3E}">
        <p14:creationId xmlns:p14="http://schemas.microsoft.com/office/powerpoint/2010/main" val="594694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need to simulate data for which we know the true parameters, so we can gauge the estimates. I used the same parameter combinations as in Maddison et al </a:t>
            </a:r>
          </a:p>
          <a:p>
            <a:endParaRPr lang="en-US" dirty="0"/>
          </a:p>
          <a:p>
            <a:r>
              <a:rPr lang="en-US" dirty="0"/>
              <a:t>S1 is a constant (F)BD model, with rates not varying at all based on the evolving trait. S2 has higher speciation for state 1, and S3 higher extinction for state 0 (both cases higher div. for 1). S4 is lower transition rate from 1 to 0 than 0 to 1</a:t>
            </a:r>
          </a:p>
          <a:p>
            <a:endParaRPr lang="en-US" dirty="0"/>
          </a:p>
          <a:p>
            <a:r>
              <a:rPr lang="en-US" dirty="0"/>
              <a:t>Also run fossil sampling simulations with increasing sampling to see how it affects estimates</a:t>
            </a:r>
          </a:p>
          <a:p>
            <a:endParaRPr lang="en-US" dirty="0"/>
          </a:p>
          <a:p>
            <a:r>
              <a:rPr lang="en-US" dirty="0"/>
              <a:t>Finally, run neutral trait simulations with increasing (symmetric) transition rates. Same tests as </a:t>
            </a:r>
            <a:r>
              <a:rPr lang="en-US" dirty="0" err="1"/>
              <a:t>Rabosky</a:t>
            </a:r>
            <a:r>
              <a:rPr lang="en-US" dirty="0"/>
              <a:t> &amp; Goldberg 2015</a:t>
            </a:r>
          </a:p>
          <a:p>
            <a:endParaRPr lang="en-US" dirty="0"/>
          </a:p>
          <a:p>
            <a:r>
              <a:rPr lang="en-US" dirty="0"/>
              <a:t>Low rep number and small trees because of time, which led to some interesting results, but will expand later</a:t>
            </a:r>
          </a:p>
          <a:p>
            <a:endParaRPr lang="en-US" dirty="0"/>
          </a:p>
          <a:p>
            <a:r>
              <a:rPr lang="en-US" dirty="0"/>
              <a:t>Used </a:t>
            </a:r>
            <a:r>
              <a:rPr lang="en-US" dirty="0" err="1"/>
              <a:t>paleobuddy</a:t>
            </a:r>
            <a:r>
              <a:rPr lang="en-US" dirty="0"/>
              <a:t>, my package published in 2022. The trait-dependent stuff is already on </a:t>
            </a:r>
            <a:r>
              <a:rPr lang="en-US" dirty="0" err="1"/>
              <a:t>github</a:t>
            </a:r>
            <a:r>
              <a:rPr lang="en-US" dirty="0"/>
              <a:t> if anyone is interested</a:t>
            </a:r>
          </a:p>
        </p:txBody>
      </p:sp>
      <p:sp>
        <p:nvSpPr>
          <p:cNvPr id="4" name="Slide Number Placeholder 3"/>
          <p:cNvSpPr>
            <a:spLocks noGrp="1"/>
          </p:cNvSpPr>
          <p:nvPr>
            <p:ph type="sldNum" sz="quarter" idx="5"/>
          </p:nvPr>
        </p:nvSpPr>
        <p:spPr/>
        <p:txBody>
          <a:bodyPr/>
          <a:lstStyle/>
          <a:p>
            <a:fld id="{D2CA4A2D-8EA0-354D-901D-B8F078532B0E}" type="slidenum">
              <a:rPr lang="en-US" smtClean="0"/>
              <a:t>6</a:t>
            </a:fld>
            <a:endParaRPr lang="en-US"/>
          </a:p>
        </p:txBody>
      </p:sp>
    </p:spTree>
    <p:extLst>
      <p:ext uri="{BB962C8B-B14F-4D97-AF65-F5344CB8AC3E}">
        <p14:creationId xmlns:p14="http://schemas.microsoft.com/office/powerpoint/2010/main" val="3613469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analyses were ran on </a:t>
            </a:r>
            <a:r>
              <a:rPr lang="en-US" dirty="0" err="1"/>
              <a:t>Revbayes</a:t>
            </a:r>
            <a:r>
              <a:rPr lang="en-US" dirty="0"/>
              <a:t> with the recent integration with the </a:t>
            </a:r>
            <a:r>
              <a:rPr lang="en-US" dirty="0" err="1"/>
              <a:t>tensorphylo</a:t>
            </a:r>
            <a:r>
              <a:rPr lang="en-US" dirty="0"/>
              <a:t> plugin, which is focused on efficient state-dependent diversification model estimation. All analyses were ran in the Iowa State cluster pronto</a:t>
            </a:r>
          </a:p>
          <a:p>
            <a:endParaRPr lang="en-US" dirty="0"/>
          </a:p>
          <a:p>
            <a:r>
              <a:rPr lang="en-US" dirty="0"/>
              <a:t>Most tests of SSE performance have used maximum likelihood, which only gives a point estimate for results. Bayesian analyses allow us to incorporate prior beliefs, and output a full posterior density for analysis</a:t>
            </a:r>
          </a:p>
          <a:p>
            <a:endParaRPr lang="en-US" dirty="0"/>
          </a:p>
          <a:p>
            <a:r>
              <a:rPr lang="en-US" dirty="0"/>
              <a:t>For this talk we will focus on point estimates though, namely the mean and 95% percentile. Coverage probability means the percent of simulated reps where the true value of the parameter was within the 95% CI for that parameter’s estimates. To get mean percent error, we take the mean of a parameter’s estimates for each rep’s posterior distribution, and average that throughout all reps</a:t>
            </a:r>
          </a:p>
        </p:txBody>
      </p:sp>
      <p:sp>
        <p:nvSpPr>
          <p:cNvPr id="4" name="Slide Number Placeholder 3"/>
          <p:cNvSpPr>
            <a:spLocks noGrp="1"/>
          </p:cNvSpPr>
          <p:nvPr>
            <p:ph type="sldNum" sz="quarter" idx="5"/>
          </p:nvPr>
        </p:nvSpPr>
        <p:spPr/>
        <p:txBody>
          <a:bodyPr/>
          <a:lstStyle/>
          <a:p>
            <a:fld id="{D2CA4A2D-8EA0-354D-901D-B8F078532B0E}" type="slidenum">
              <a:rPr lang="en-US" smtClean="0"/>
              <a:t>7</a:t>
            </a:fld>
            <a:endParaRPr lang="en-US"/>
          </a:p>
        </p:txBody>
      </p:sp>
    </p:spTree>
    <p:extLst>
      <p:ext uri="{BB962C8B-B14F-4D97-AF65-F5344CB8AC3E}">
        <p14:creationId xmlns:p14="http://schemas.microsoft.com/office/powerpoint/2010/main" val="1748045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results for the speciation rate estimates using only </a:t>
            </a:r>
            <a:r>
              <a:rPr lang="en-US" dirty="0" err="1"/>
              <a:t>BiSSE</a:t>
            </a:r>
            <a:r>
              <a:rPr lang="en-US" dirty="0"/>
              <a:t>, i.e. on extant trees (that’s why that nice diagram is up there in the corner)</a:t>
            </a:r>
          </a:p>
          <a:p>
            <a:endParaRPr lang="en-US" dirty="0"/>
          </a:p>
          <a:p>
            <a:r>
              <a:rPr lang="en-US" dirty="0"/>
              <a:t>There are density plots of the mean lambda0 and lambda1 estimates for S1 (no trait-dependence) and S2 (lambda1 is doubled), with vertical lines showing the true values</a:t>
            </a:r>
          </a:p>
          <a:p>
            <a:endParaRPr lang="en-US" dirty="0"/>
          </a:p>
          <a:p>
            <a:r>
              <a:rPr lang="en-US" dirty="0"/>
              <a:t>We see the density of the means more or less centered on the correct value, with good coverage and reasonably low mean percent error, for a 100 rep sample</a:t>
            </a:r>
          </a:p>
        </p:txBody>
      </p:sp>
      <p:sp>
        <p:nvSpPr>
          <p:cNvPr id="4" name="Slide Number Placeholder 3"/>
          <p:cNvSpPr>
            <a:spLocks noGrp="1"/>
          </p:cNvSpPr>
          <p:nvPr>
            <p:ph type="sldNum" sz="quarter" idx="5"/>
          </p:nvPr>
        </p:nvSpPr>
        <p:spPr/>
        <p:txBody>
          <a:bodyPr/>
          <a:lstStyle/>
          <a:p>
            <a:fld id="{D2CA4A2D-8EA0-354D-901D-B8F078532B0E}" type="slidenum">
              <a:rPr lang="en-US" smtClean="0"/>
              <a:t>8</a:t>
            </a:fld>
            <a:endParaRPr lang="en-US"/>
          </a:p>
        </p:txBody>
      </p:sp>
    </p:spTree>
    <p:extLst>
      <p:ext uri="{BB962C8B-B14F-4D97-AF65-F5344CB8AC3E}">
        <p14:creationId xmlns:p14="http://schemas.microsoft.com/office/powerpoint/2010/main" val="4250023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 for transition rates are pretty uncertain. In S1 (no trait-dependence) it clearly points to them being symmetric and centers around the correct value</a:t>
            </a:r>
          </a:p>
          <a:p>
            <a:endParaRPr lang="en-US" dirty="0"/>
          </a:p>
          <a:p>
            <a:r>
              <a:rPr lang="en-US" dirty="0"/>
              <a:t>But in S4 (q10 halved), things are pretty uncertain, with high error and even a bimodal implying the model often thinks there's no heterogeneity</a:t>
            </a:r>
          </a:p>
          <a:p>
            <a:endParaRPr lang="en-US" dirty="0"/>
          </a:p>
          <a:p>
            <a:r>
              <a:rPr lang="en-US" dirty="0"/>
              <a:t>The precision is pretty low, with 95% interval width being 2-4x higher than the true value</a:t>
            </a:r>
          </a:p>
        </p:txBody>
      </p:sp>
      <p:sp>
        <p:nvSpPr>
          <p:cNvPr id="4" name="Slide Number Placeholder 3"/>
          <p:cNvSpPr>
            <a:spLocks noGrp="1"/>
          </p:cNvSpPr>
          <p:nvPr>
            <p:ph type="sldNum" sz="quarter" idx="5"/>
          </p:nvPr>
        </p:nvSpPr>
        <p:spPr/>
        <p:txBody>
          <a:bodyPr/>
          <a:lstStyle/>
          <a:p>
            <a:fld id="{D2CA4A2D-8EA0-354D-901D-B8F078532B0E}" type="slidenum">
              <a:rPr lang="en-US" smtClean="0"/>
              <a:t>9</a:t>
            </a:fld>
            <a:endParaRPr lang="en-US"/>
          </a:p>
        </p:txBody>
      </p:sp>
    </p:spTree>
    <p:extLst>
      <p:ext uri="{BB962C8B-B14F-4D97-AF65-F5344CB8AC3E}">
        <p14:creationId xmlns:p14="http://schemas.microsoft.com/office/powerpoint/2010/main" val="3075116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050D7-DF6A-E3FC-E79A-30FB7A8CEE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E67A825-F6AF-EAF9-226C-826847E2E1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414BB2-F06A-62AA-B7C5-9516C027F0F4}"/>
              </a:ext>
            </a:extLst>
          </p:cNvPr>
          <p:cNvSpPr>
            <a:spLocks noGrp="1"/>
          </p:cNvSpPr>
          <p:nvPr>
            <p:ph type="dt" sz="half" idx="10"/>
          </p:nvPr>
        </p:nvSpPr>
        <p:spPr/>
        <p:txBody>
          <a:bodyPr/>
          <a:lstStyle/>
          <a:p>
            <a:fld id="{2A250DFA-A00A-1D48-81A0-D09D207EAEAB}" type="datetimeFigureOut">
              <a:rPr lang="en-US" smtClean="0"/>
              <a:t>6/15/23</a:t>
            </a:fld>
            <a:endParaRPr lang="en-US"/>
          </a:p>
        </p:txBody>
      </p:sp>
      <p:sp>
        <p:nvSpPr>
          <p:cNvPr id="5" name="Footer Placeholder 4">
            <a:extLst>
              <a:ext uri="{FF2B5EF4-FFF2-40B4-BE49-F238E27FC236}">
                <a16:creationId xmlns:a16="http://schemas.microsoft.com/office/drawing/2014/main" id="{0209E13B-D5A1-849B-AEE9-8F7DF27B45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ED918A-ABD2-C310-35F3-810AAA1191D9}"/>
              </a:ext>
            </a:extLst>
          </p:cNvPr>
          <p:cNvSpPr>
            <a:spLocks noGrp="1"/>
          </p:cNvSpPr>
          <p:nvPr>
            <p:ph type="sldNum" sz="quarter" idx="12"/>
          </p:nvPr>
        </p:nvSpPr>
        <p:spPr/>
        <p:txBody>
          <a:bodyPr/>
          <a:lstStyle/>
          <a:p>
            <a:fld id="{7DD20EBB-EE56-A048-90E5-5674B9DC800E}" type="slidenum">
              <a:rPr lang="en-US" smtClean="0"/>
              <a:t>‹#›</a:t>
            </a:fld>
            <a:endParaRPr lang="en-US"/>
          </a:p>
        </p:txBody>
      </p:sp>
    </p:spTree>
    <p:extLst>
      <p:ext uri="{BB962C8B-B14F-4D97-AF65-F5344CB8AC3E}">
        <p14:creationId xmlns:p14="http://schemas.microsoft.com/office/powerpoint/2010/main" val="3647026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3E565-D82E-37DA-FEED-5896B319834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5C41C3-4356-7320-D569-078C139BFF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6963C5-DAAA-E668-27BF-1FC490C562AE}"/>
              </a:ext>
            </a:extLst>
          </p:cNvPr>
          <p:cNvSpPr>
            <a:spLocks noGrp="1"/>
          </p:cNvSpPr>
          <p:nvPr>
            <p:ph type="dt" sz="half" idx="10"/>
          </p:nvPr>
        </p:nvSpPr>
        <p:spPr/>
        <p:txBody>
          <a:bodyPr/>
          <a:lstStyle/>
          <a:p>
            <a:fld id="{2A250DFA-A00A-1D48-81A0-D09D207EAEAB}" type="datetimeFigureOut">
              <a:rPr lang="en-US" smtClean="0"/>
              <a:t>6/15/23</a:t>
            </a:fld>
            <a:endParaRPr lang="en-US"/>
          </a:p>
        </p:txBody>
      </p:sp>
      <p:sp>
        <p:nvSpPr>
          <p:cNvPr id="5" name="Footer Placeholder 4">
            <a:extLst>
              <a:ext uri="{FF2B5EF4-FFF2-40B4-BE49-F238E27FC236}">
                <a16:creationId xmlns:a16="http://schemas.microsoft.com/office/drawing/2014/main" id="{7EAA8A74-AA12-B9C8-6EB8-D8BE44759A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45C154-B78A-7E5D-CF86-2308B9FD7E62}"/>
              </a:ext>
            </a:extLst>
          </p:cNvPr>
          <p:cNvSpPr>
            <a:spLocks noGrp="1"/>
          </p:cNvSpPr>
          <p:nvPr>
            <p:ph type="sldNum" sz="quarter" idx="12"/>
          </p:nvPr>
        </p:nvSpPr>
        <p:spPr/>
        <p:txBody>
          <a:bodyPr/>
          <a:lstStyle/>
          <a:p>
            <a:fld id="{7DD20EBB-EE56-A048-90E5-5674B9DC800E}" type="slidenum">
              <a:rPr lang="en-US" smtClean="0"/>
              <a:t>‹#›</a:t>
            </a:fld>
            <a:endParaRPr lang="en-US"/>
          </a:p>
        </p:txBody>
      </p:sp>
    </p:spTree>
    <p:extLst>
      <p:ext uri="{BB962C8B-B14F-4D97-AF65-F5344CB8AC3E}">
        <p14:creationId xmlns:p14="http://schemas.microsoft.com/office/powerpoint/2010/main" val="3085428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C5F160-2D55-83F4-9E5B-5965F69304F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A4BC1F3-3501-1209-673B-BF8726F04E2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E44651-8831-353F-CD6A-9D877357D48C}"/>
              </a:ext>
            </a:extLst>
          </p:cNvPr>
          <p:cNvSpPr>
            <a:spLocks noGrp="1"/>
          </p:cNvSpPr>
          <p:nvPr>
            <p:ph type="dt" sz="half" idx="10"/>
          </p:nvPr>
        </p:nvSpPr>
        <p:spPr/>
        <p:txBody>
          <a:bodyPr/>
          <a:lstStyle/>
          <a:p>
            <a:fld id="{2A250DFA-A00A-1D48-81A0-D09D207EAEAB}" type="datetimeFigureOut">
              <a:rPr lang="en-US" smtClean="0"/>
              <a:t>6/15/23</a:t>
            </a:fld>
            <a:endParaRPr lang="en-US"/>
          </a:p>
        </p:txBody>
      </p:sp>
      <p:sp>
        <p:nvSpPr>
          <p:cNvPr id="5" name="Footer Placeholder 4">
            <a:extLst>
              <a:ext uri="{FF2B5EF4-FFF2-40B4-BE49-F238E27FC236}">
                <a16:creationId xmlns:a16="http://schemas.microsoft.com/office/drawing/2014/main" id="{454DB7B7-ED4E-0CA8-534C-359C97F1AE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60BE38-7082-0559-7E11-51FDFEF8B301}"/>
              </a:ext>
            </a:extLst>
          </p:cNvPr>
          <p:cNvSpPr>
            <a:spLocks noGrp="1"/>
          </p:cNvSpPr>
          <p:nvPr>
            <p:ph type="sldNum" sz="quarter" idx="12"/>
          </p:nvPr>
        </p:nvSpPr>
        <p:spPr/>
        <p:txBody>
          <a:bodyPr/>
          <a:lstStyle/>
          <a:p>
            <a:fld id="{7DD20EBB-EE56-A048-90E5-5674B9DC800E}" type="slidenum">
              <a:rPr lang="en-US" smtClean="0"/>
              <a:t>‹#›</a:t>
            </a:fld>
            <a:endParaRPr lang="en-US"/>
          </a:p>
        </p:txBody>
      </p:sp>
    </p:spTree>
    <p:extLst>
      <p:ext uri="{BB962C8B-B14F-4D97-AF65-F5344CB8AC3E}">
        <p14:creationId xmlns:p14="http://schemas.microsoft.com/office/powerpoint/2010/main" val="1934346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2D47A-386C-F3D8-69AC-42A2F430FE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E56CD4-3A14-46E1-EC30-236412924D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44F4F9-915C-DAE6-0027-D32122DB51CC}"/>
              </a:ext>
            </a:extLst>
          </p:cNvPr>
          <p:cNvSpPr>
            <a:spLocks noGrp="1"/>
          </p:cNvSpPr>
          <p:nvPr>
            <p:ph type="dt" sz="half" idx="10"/>
          </p:nvPr>
        </p:nvSpPr>
        <p:spPr/>
        <p:txBody>
          <a:bodyPr/>
          <a:lstStyle/>
          <a:p>
            <a:fld id="{2A250DFA-A00A-1D48-81A0-D09D207EAEAB}" type="datetimeFigureOut">
              <a:rPr lang="en-US" smtClean="0"/>
              <a:t>6/15/23</a:t>
            </a:fld>
            <a:endParaRPr lang="en-US"/>
          </a:p>
        </p:txBody>
      </p:sp>
      <p:sp>
        <p:nvSpPr>
          <p:cNvPr id="5" name="Footer Placeholder 4">
            <a:extLst>
              <a:ext uri="{FF2B5EF4-FFF2-40B4-BE49-F238E27FC236}">
                <a16:creationId xmlns:a16="http://schemas.microsoft.com/office/drawing/2014/main" id="{F67ECC09-B684-0467-AE05-78297B6C9F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526EF5-B470-BC66-A80C-177ACDBB4900}"/>
              </a:ext>
            </a:extLst>
          </p:cNvPr>
          <p:cNvSpPr>
            <a:spLocks noGrp="1"/>
          </p:cNvSpPr>
          <p:nvPr>
            <p:ph type="sldNum" sz="quarter" idx="12"/>
          </p:nvPr>
        </p:nvSpPr>
        <p:spPr/>
        <p:txBody>
          <a:bodyPr/>
          <a:lstStyle/>
          <a:p>
            <a:fld id="{7DD20EBB-EE56-A048-90E5-5674B9DC800E}" type="slidenum">
              <a:rPr lang="en-US" smtClean="0"/>
              <a:t>‹#›</a:t>
            </a:fld>
            <a:endParaRPr lang="en-US"/>
          </a:p>
        </p:txBody>
      </p:sp>
    </p:spTree>
    <p:extLst>
      <p:ext uri="{BB962C8B-B14F-4D97-AF65-F5344CB8AC3E}">
        <p14:creationId xmlns:p14="http://schemas.microsoft.com/office/powerpoint/2010/main" val="251303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65D09-AD6A-3C1B-BF2C-4BF3EFEB04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E658B8-0B6A-3B00-CBFD-6FBA4D8AE4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29FE37-96F8-79BA-2A7A-17F4F192F4B4}"/>
              </a:ext>
            </a:extLst>
          </p:cNvPr>
          <p:cNvSpPr>
            <a:spLocks noGrp="1"/>
          </p:cNvSpPr>
          <p:nvPr>
            <p:ph type="dt" sz="half" idx="10"/>
          </p:nvPr>
        </p:nvSpPr>
        <p:spPr/>
        <p:txBody>
          <a:bodyPr/>
          <a:lstStyle/>
          <a:p>
            <a:fld id="{2A250DFA-A00A-1D48-81A0-D09D207EAEAB}" type="datetimeFigureOut">
              <a:rPr lang="en-US" smtClean="0"/>
              <a:t>6/15/23</a:t>
            </a:fld>
            <a:endParaRPr lang="en-US"/>
          </a:p>
        </p:txBody>
      </p:sp>
      <p:sp>
        <p:nvSpPr>
          <p:cNvPr id="5" name="Footer Placeholder 4">
            <a:extLst>
              <a:ext uri="{FF2B5EF4-FFF2-40B4-BE49-F238E27FC236}">
                <a16:creationId xmlns:a16="http://schemas.microsoft.com/office/drawing/2014/main" id="{209E802B-1B0C-AED8-352E-7AF9D817F8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5E7079-862D-7980-AA64-52779D669860}"/>
              </a:ext>
            </a:extLst>
          </p:cNvPr>
          <p:cNvSpPr>
            <a:spLocks noGrp="1"/>
          </p:cNvSpPr>
          <p:nvPr>
            <p:ph type="sldNum" sz="quarter" idx="12"/>
          </p:nvPr>
        </p:nvSpPr>
        <p:spPr/>
        <p:txBody>
          <a:bodyPr/>
          <a:lstStyle/>
          <a:p>
            <a:fld id="{7DD20EBB-EE56-A048-90E5-5674B9DC800E}" type="slidenum">
              <a:rPr lang="en-US" smtClean="0"/>
              <a:t>‹#›</a:t>
            </a:fld>
            <a:endParaRPr lang="en-US"/>
          </a:p>
        </p:txBody>
      </p:sp>
    </p:spTree>
    <p:extLst>
      <p:ext uri="{BB962C8B-B14F-4D97-AF65-F5344CB8AC3E}">
        <p14:creationId xmlns:p14="http://schemas.microsoft.com/office/powerpoint/2010/main" val="1654159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67352-1667-21F3-A9A3-654C7EDFF5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599301-002F-CDF2-A7FB-E69902F987A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FA1007-DA58-B16F-AD23-971CE889DA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0EFD32-BB3C-A643-01D4-511726BCA033}"/>
              </a:ext>
            </a:extLst>
          </p:cNvPr>
          <p:cNvSpPr>
            <a:spLocks noGrp="1"/>
          </p:cNvSpPr>
          <p:nvPr>
            <p:ph type="dt" sz="half" idx="10"/>
          </p:nvPr>
        </p:nvSpPr>
        <p:spPr/>
        <p:txBody>
          <a:bodyPr/>
          <a:lstStyle/>
          <a:p>
            <a:fld id="{2A250DFA-A00A-1D48-81A0-D09D207EAEAB}" type="datetimeFigureOut">
              <a:rPr lang="en-US" smtClean="0"/>
              <a:t>6/15/23</a:t>
            </a:fld>
            <a:endParaRPr lang="en-US"/>
          </a:p>
        </p:txBody>
      </p:sp>
      <p:sp>
        <p:nvSpPr>
          <p:cNvPr id="6" name="Footer Placeholder 5">
            <a:extLst>
              <a:ext uri="{FF2B5EF4-FFF2-40B4-BE49-F238E27FC236}">
                <a16:creationId xmlns:a16="http://schemas.microsoft.com/office/drawing/2014/main" id="{4A04F05A-4534-3DC3-35B9-ABC4C35F1E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5506BF-A130-C18F-90DF-852AC8D945E1}"/>
              </a:ext>
            </a:extLst>
          </p:cNvPr>
          <p:cNvSpPr>
            <a:spLocks noGrp="1"/>
          </p:cNvSpPr>
          <p:nvPr>
            <p:ph type="sldNum" sz="quarter" idx="12"/>
          </p:nvPr>
        </p:nvSpPr>
        <p:spPr/>
        <p:txBody>
          <a:bodyPr/>
          <a:lstStyle/>
          <a:p>
            <a:fld id="{7DD20EBB-EE56-A048-90E5-5674B9DC800E}" type="slidenum">
              <a:rPr lang="en-US" smtClean="0"/>
              <a:t>‹#›</a:t>
            </a:fld>
            <a:endParaRPr lang="en-US"/>
          </a:p>
        </p:txBody>
      </p:sp>
    </p:spTree>
    <p:extLst>
      <p:ext uri="{BB962C8B-B14F-4D97-AF65-F5344CB8AC3E}">
        <p14:creationId xmlns:p14="http://schemas.microsoft.com/office/powerpoint/2010/main" val="1618001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247B2-0FE4-059F-7CBB-8AF69C10B90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FBAACA-6B33-BD70-B5F9-4425BED167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DA8042-4708-5DC7-088F-2510D133C2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50A325-EC0E-011A-B55A-8DE8B170EA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29F1CB-6F33-7C37-F05A-54FCE75EF2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A2BD008-0034-32E5-D8FB-BDA01998D446}"/>
              </a:ext>
            </a:extLst>
          </p:cNvPr>
          <p:cNvSpPr>
            <a:spLocks noGrp="1"/>
          </p:cNvSpPr>
          <p:nvPr>
            <p:ph type="dt" sz="half" idx="10"/>
          </p:nvPr>
        </p:nvSpPr>
        <p:spPr/>
        <p:txBody>
          <a:bodyPr/>
          <a:lstStyle/>
          <a:p>
            <a:fld id="{2A250DFA-A00A-1D48-81A0-D09D207EAEAB}" type="datetimeFigureOut">
              <a:rPr lang="en-US" smtClean="0"/>
              <a:t>6/15/23</a:t>
            </a:fld>
            <a:endParaRPr lang="en-US"/>
          </a:p>
        </p:txBody>
      </p:sp>
      <p:sp>
        <p:nvSpPr>
          <p:cNvPr id="8" name="Footer Placeholder 7">
            <a:extLst>
              <a:ext uri="{FF2B5EF4-FFF2-40B4-BE49-F238E27FC236}">
                <a16:creationId xmlns:a16="http://schemas.microsoft.com/office/drawing/2014/main" id="{DD963D47-D2C7-5961-79E3-90C8ADD2B8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714708-1855-8D71-A88F-9E29D1E4567C}"/>
              </a:ext>
            </a:extLst>
          </p:cNvPr>
          <p:cNvSpPr>
            <a:spLocks noGrp="1"/>
          </p:cNvSpPr>
          <p:nvPr>
            <p:ph type="sldNum" sz="quarter" idx="12"/>
          </p:nvPr>
        </p:nvSpPr>
        <p:spPr/>
        <p:txBody>
          <a:bodyPr/>
          <a:lstStyle/>
          <a:p>
            <a:fld id="{7DD20EBB-EE56-A048-90E5-5674B9DC800E}" type="slidenum">
              <a:rPr lang="en-US" smtClean="0"/>
              <a:t>‹#›</a:t>
            </a:fld>
            <a:endParaRPr lang="en-US"/>
          </a:p>
        </p:txBody>
      </p:sp>
    </p:spTree>
    <p:extLst>
      <p:ext uri="{BB962C8B-B14F-4D97-AF65-F5344CB8AC3E}">
        <p14:creationId xmlns:p14="http://schemas.microsoft.com/office/powerpoint/2010/main" val="3790629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8F5E8-1DFF-7D78-FAFE-375F66D9871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39DB13-6D64-2642-4A5A-44DCBE1928F7}"/>
              </a:ext>
            </a:extLst>
          </p:cNvPr>
          <p:cNvSpPr>
            <a:spLocks noGrp="1"/>
          </p:cNvSpPr>
          <p:nvPr>
            <p:ph type="dt" sz="half" idx="10"/>
          </p:nvPr>
        </p:nvSpPr>
        <p:spPr/>
        <p:txBody>
          <a:bodyPr/>
          <a:lstStyle/>
          <a:p>
            <a:fld id="{2A250DFA-A00A-1D48-81A0-D09D207EAEAB}" type="datetimeFigureOut">
              <a:rPr lang="en-US" smtClean="0"/>
              <a:t>6/15/23</a:t>
            </a:fld>
            <a:endParaRPr lang="en-US"/>
          </a:p>
        </p:txBody>
      </p:sp>
      <p:sp>
        <p:nvSpPr>
          <p:cNvPr id="4" name="Footer Placeholder 3">
            <a:extLst>
              <a:ext uri="{FF2B5EF4-FFF2-40B4-BE49-F238E27FC236}">
                <a16:creationId xmlns:a16="http://schemas.microsoft.com/office/drawing/2014/main" id="{A79755DC-55D4-519C-F50B-6D2053055B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D8D5A9-8109-22D9-7036-B00C6E3FC1A7}"/>
              </a:ext>
            </a:extLst>
          </p:cNvPr>
          <p:cNvSpPr>
            <a:spLocks noGrp="1"/>
          </p:cNvSpPr>
          <p:nvPr>
            <p:ph type="sldNum" sz="quarter" idx="12"/>
          </p:nvPr>
        </p:nvSpPr>
        <p:spPr/>
        <p:txBody>
          <a:bodyPr/>
          <a:lstStyle/>
          <a:p>
            <a:fld id="{7DD20EBB-EE56-A048-90E5-5674B9DC800E}" type="slidenum">
              <a:rPr lang="en-US" smtClean="0"/>
              <a:t>‹#›</a:t>
            </a:fld>
            <a:endParaRPr lang="en-US"/>
          </a:p>
        </p:txBody>
      </p:sp>
    </p:spTree>
    <p:extLst>
      <p:ext uri="{BB962C8B-B14F-4D97-AF65-F5344CB8AC3E}">
        <p14:creationId xmlns:p14="http://schemas.microsoft.com/office/powerpoint/2010/main" val="9660123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BAFD9F-00C8-6BBD-4428-E06D1682DBC4}"/>
              </a:ext>
            </a:extLst>
          </p:cNvPr>
          <p:cNvSpPr>
            <a:spLocks noGrp="1"/>
          </p:cNvSpPr>
          <p:nvPr>
            <p:ph type="dt" sz="half" idx="10"/>
          </p:nvPr>
        </p:nvSpPr>
        <p:spPr/>
        <p:txBody>
          <a:bodyPr/>
          <a:lstStyle/>
          <a:p>
            <a:fld id="{2A250DFA-A00A-1D48-81A0-D09D207EAEAB}" type="datetimeFigureOut">
              <a:rPr lang="en-US" smtClean="0"/>
              <a:t>6/15/23</a:t>
            </a:fld>
            <a:endParaRPr lang="en-US"/>
          </a:p>
        </p:txBody>
      </p:sp>
      <p:sp>
        <p:nvSpPr>
          <p:cNvPr id="3" name="Footer Placeholder 2">
            <a:extLst>
              <a:ext uri="{FF2B5EF4-FFF2-40B4-BE49-F238E27FC236}">
                <a16:creationId xmlns:a16="http://schemas.microsoft.com/office/drawing/2014/main" id="{442CFAF5-AF42-B5AA-3E3F-A691DA55CB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7D10E73-6EB3-9419-6652-6650F9A34E56}"/>
              </a:ext>
            </a:extLst>
          </p:cNvPr>
          <p:cNvSpPr>
            <a:spLocks noGrp="1"/>
          </p:cNvSpPr>
          <p:nvPr>
            <p:ph type="sldNum" sz="quarter" idx="12"/>
          </p:nvPr>
        </p:nvSpPr>
        <p:spPr/>
        <p:txBody>
          <a:bodyPr/>
          <a:lstStyle/>
          <a:p>
            <a:fld id="{7DD20EBB-EE56-A048-90E5-5674B9DC800E}" type="slidenum">
              <a:rPr lang="en-US" smtClean="0"/>
              <a:t>‹#›</a:t>
            </a:fld>
            <a:endParaRPr lang="en-US"/>
          </a:p>
        </p:txBody>
      </p:sp>
    </p:spTree>
    <p:extLst>
      <p:ext uri="{BB962C8B-B14F-4D97-AF65-F5344CB8AC3E}">
        <p14:creationId xmlns:p14="http://schemas.microsoft.com/office/powerpoint/2010/main" val="929735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8C519-2CA5-DCAC-1D3C-62D896F6F1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B517983-6F8C-7AEF-B23E-A0E068E8F1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5F7B5FB-0DBA-9EF4-41CD-0C46D7A997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A5FDF7-0359-AF17-79A0-317124CCB5CE}"/>
              </a:ext>
            </a:extLst>
          </p:cNvPr>
          <p:cNvSpPr>
            <a:spLocks noGrp="1"/>
          </p:cNvSpPr>
          <p:nvPr>
            <p:ph type="dt" sz="half" idx="10"/>
          </p:nvPr>
        </p:nvSpPr>
        <p:spPr/>
        <p:txBody>
          <a:bodyPr/>
          <a:lstStyle/>
          <a:p>
            <a:fld id="{2A250DFA-A00A-1D48-81A0-D09D207EAEAB}" type="datetimeFigureOut">
              <a:rPr lang="en-US" smtClean="0"/>
              <a:t>6/15/23</a:t>
            </a:fld>
            <a:endParaRPr lang="en-US"/>
          </a:p>
        </p:txBody>
      </p:sp>
      <p:sp>
        <p:nvSpPr>
          <p:cNvPr id="6" name="Footer Placeholder 5">
            <a:extLst>
              <a:ext uri="{FF2B5EF4-FFF2-40B4-BE49-F238E27FC236}">
                <a16:creationId xmlns:a16="http://schemas.microsoft.com/office/drawing/2014/main" id="{AEF5B376-93EF-E440-F72A-9687A48AAF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8F1722-E54B-0037-DF86-5168D276436A}"/>
              </a:ext>
            </a:extLst>
          </p:cNvPr>
          <p:cNvSpPr>
            <a:spLocks noGrp="1"/>
          </p:cNvSpPr>
          <p:nvPr>
            <p:ph type="sldNum" sz="quarter" idx="12"/>
          </p:nvPr>
        </p:nvSpPr>
        <p:spPr/>
        <p:txBody>
          <a:bodyPr/>
          <a:lstStyle/>
          <a:p>
            <a:fld id="{7DD20EBB-EE56-A048-90E5-5674B9DC800E}" type="slidenum">
              <a:rPr lang="en-US" smtClean="0"/>
              <a:t>‹#›</a:t>
            </a:fld>
            <a:endParaRPr lang="en-US"/>
          </a:p>
        </p:txBody>
      </p:sp>
    </p:spTree>
    <p:extLst>
      <p:ext uri="{BB962C8B-B14F-4D97-AF65-F5344CB8AC3E}">
        <p14:creationId xmlns:p14="http://schemas.microsoft.com/office/powerpoint/2010/main" val="2573648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CB92F-EC06-2D5C-6CDC-5C38D9DF30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F2C1EC5-1685-B69A-BB20-51C741C348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0606D4-98AF-D247-2BA0-FCA4517340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15CC11-D501-D11E-F246-D4EBCAD40AAD}"/>
              </a:ext>
            </a:extLst>
          </p:cNvPr>
          <p:cNvSpPr>
            <a:spLocks noGrp="1"/>
          </p:cNvSpPr>
          <p:nvPr>
            <p:ph type="dt" sz="half" idx="10"/>
          </p:nvPr>
        </p:nvSpPr>
        <p:spPr/>
        <p:txBody>
          <a:bodyPr/>
          <a:lstStyle/>
          <a:p>
            <a:fld id="{2A250DFA-A00A-1D48-81A0-D09D207EAEAB}" type="datetimeFigureOut">
              <a:rPr lang="en-US" smtClean="0"/>
              <a:t>6/15/23</a:t>
            </a:fld>
            <a:endParaRPr lang="en-US"/>
          </a:p>
        </p:txBody>
      </p:sp>
      <p:sp>
        <p:nvSpPr>
          <p:cNvPr id="6" name="Footer Placeholder 5">
            <a:extLst>
              <a:ext uri="{FF2B5EF4-FFF2-40B4-BE49-F238E27FC236}">
                <a16:creationId xmlns:a16="http://schemas.microsoft.com/office/drawing/2014/main" id="{47ACE72B-975B-8509-3682-B41B19F732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74B264-423C-19C3-5034-C68549F9BAD1}"/>
              </a:ext>
            </a:extLst>
          </p:cNvPr>
          <p:cNvSpPr>
            <a:spLocks noGrp="1"/>
          </p:cNvSpPr>
          <p:nvPr>
            <p:ph type="sldNum" sz="quarter" idx="12"/>
          </p:nvPr>
        </p:nvSpPr>
        <p:spPr/>
        <p:txBody>
          <a:bodyPr/>
          <a:lstStyle/>
          <a:p>
            <a:fld id="{7DD20EBB-EE56-A048-90E5-5674B9DC800E}" type="slidenum">
              <a:rPr lang="en-US" smtClean="0"/>
              <a:t>‹#›</a:t>
            </a:fld>
            <a:endParaRPr lang="en-US"/>
          </a:p>
        </p:txBody>
      </p:sp>
    </p:spTree>
    <p:extLst>
      <p:ext uri="{BB962C8B-B14F-4D97-AF65-F5344CB8AC3E}">
        <p14:creationId xmlns:p14="http://schemas.microsoft.com/office/powerpoint/2010/main" val="1702916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DF3B10-9F0D-A10D-01A5-3EBB88A6FE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7193813-8D80-226D-63D5-C5BD69366C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C7B6B0-43A8-DB6C-321E-9EDD853D0E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250DFA-A00A-1D48-81A0-D09D207EAEAB}" type="datetimeFigureOut">
              <a:rPr lang="en-US" smtClean="0"/>
              <a:t>6/15/23</a:t>
            </a:fld>
            <a:endParaRPr lang="en-US"/>
          </a:p>
        </p:txBody>
      </p:sp>
      <p:sp>
        <p:nvSpPr>
          <p:cNvPr id="5" name="Footer Placeholder 4">
            <a:extLst>
              <a:ext uri="{FF2B5EF4-FFF2-40B4-BE49-F238E27FC236}">
                <a16:creationId xmlns:a16="http://schemas.microsoft.com/office/drawing/2014/main" id="{949CE752-6618-08CF-59A6-E6B851BCCA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71A4B6E-F446-E7AB-0E8B-2D37935A22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D20EBB-EE56-A048-90E5-5674B9DC800E}" type="slidenum">
              <a:rPr lang="en-US" smtClean="0"/>
              <a:t>‹#›</a:t>
            </a:fld>
            <a:endParaRPr lang="en-US"/>
          </a:p>
        </p:txBody>
      </p:sp>
    </p:spTree>
    <p:extLst>
      <p:ext uri="{BB962C8B-B14F-4D97-AF65-F5344CB8AC3E}">
        <p14:creationId xmlns:p14="http://schemas.microsoft.com/office/powerpoint/2010/main" val="18040520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4.emf"/><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5.emf"/><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image" Target="../media/image12.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8.emf"/><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9.emf"/><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png"/><Relationship Id="rId7" Type="http://schemas.openxmlformats.org/officeDocument/2006/relationships/image" Target="../media/image37.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6.jpeg"/><Relationship Id="rId11" Type="http://schemas.openxmlformats.org/officeDocument/2006/relationships/image" Target="../media/image40.jpeg"/><Relationship Id="rId5" Type="http://schemas.openxmlformats.org/officeDocument/2006/relationships/image" Target="../media/image35.jpeg"/><Relationship Id="rId10" Type="http://schemas.openxmlformats.org/officeDocument/2006/relationships/image" Target="../media/image39.png"/><Relationship Id="rId4" Type="http://schemas.openxmlformats.org/officeDocument/2006/relationships/image" Target="../media/image34.jpeg"/><Relationship Id="rId9"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hiegata.myportfolio.com/" TargetMode="Externa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hiegata.myportfolio.com/" TargetMode="Externa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hiegata.myportfolio.com/" TargetMode="Externa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hiegata.myportfolio.com/" TargetMode="External"/><Relationship Id="rId5" Type="http://schemas.openxmlformats.org/officeDocument/2006/relationships/image" Target="../media/image13.png"/><Relationship Id="rId4" Type="http://schemas.openxmlformats.org/officeDocument/2006/relationships/image" Target="../media/image120.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29C90-C7BF-E2B6-8922-8A2433BC429D}"/>
              </a:ext>
            </a:extLst>
          </p:cNvPr>
          <p:cNvSpPr>
            <a:spLocks noGrp="1"/>
          </p:cNvSpPr>
          <p:nvPr>
            <p:ph type="ctrTitle"/>
          </p:nvPr>
        </p:nvSpPr>
        <p:spPr/>
        <p:txBody>
          <a:bodyPr>
            <a:noAutofit/>
          </a:bodyPr>
          <a:lstStyle/>
          <a:p>
            <a:r>
              <a:rPr lang="en-US" sz="4000" b="0" i="1" dirty="0">
                <a:solidFill>
                  <a:srgbClr val="333333"/>
                </a:solidFill>
                <a:effectLst/>
                <a:latin typeface="Helvetica Neue" panose="02000503000000020004" pitchFamily="2" charset="0"/>
              </a:rPr>
              <a:t>Accuracy of extinction rate estimates using state-dependent diversification models with fossil data</a:t>
            </a:r>
            <a:endParaRPr lang="en-US" sz="4000" dirty="0"/>
          </a:p>
        </p:txBody>
      </p:sp>
      <p:sp>
        <p:nvSpPr>
          <p:cNvPr id="3" name="Subtitle 2">
            <a:extLst>
              <a:ext uri="{FF2B5EF4-FFF2-40B4-BE49-F238E27FC236}">
                <a16:creationId xmlns:a16="http://schemas.microsoft.com/office/drawing/2014/main" id="{9D387545-C852-ADFC-CEBB-7E0F5B918709}"/>
              </a:ext>
            </a:extLst>
          </p:cNvPr>
          <p:cNvSpPr>
            <a:spLocks noGrp="1"/>
          </p:cNvSpPr>
          <p:nvPr>
            <p:ph type="subTitle" idx="1"/>
          </p:nvPr>
        </p:nvSpPr>
        <p:spPr/>
        <p:txBody>
          <a:bodyPr/>
          <a:lstStyle/>
          <a:p>
            <a:r>
              <a:rPr lang="en-US" dirty="0"/>
              <a:t>Bruno do Rosario Petrucci and Tracy A. Heath</a:t>
            </a:r>
          </a:p>
          <a:p>
            <a:r>
              <a:rPr lang="en-US" dirty="0"/>
              <a:t>Ecology, Evolution, and Organismal Biology – Iowa State University</a:t>
            </a:r>
          </a:p>
        </p:txBody>
      </p:sp>
    </p:spTree>
    <p:extLst>
      <p:ext uri="{BB962C8B-B14F-4D97-AF65-F5344CB8AC3E}">
        <p14:creationId xmlns:p14="http://schemas.microsoft.com/office/powerpoint/2010/main" val="10950692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A7AE5F3-CFE0-12FA-511A-489C4809976B}"/>
              </a:ext>
            </a:extLst>
          </p:cNvPr>
          <p:cNvPicPr>
            <a:picLocks noChangeAspect="1"/>
          </p:cNvPicPr>
          <p:nvPr/>
        </p:nvPicPr>
        <p:blipFill rotWithShape="1">
          <a:blip r:embed="rId3"/>
          <a:srcRect l="6725" t="14079" r="6637" b="14496"/>
          <a:stretch/>
        </p:blipFill>
        <p:spPr>
          <a:xfrm>
            <a:off x="10250942" y="1"/>
            <a:ext cx="1941058" cy="1600200"/>
          </a:xfrm>
          <a:prstGeom prst="rect">
            <a:avLst/>
          </a:prstGeom>
        </p:spPr>
      </p:pic>
      <p:sp>
        <p:nvSpPr>
          <p:cNvPr id="2" name="Title 1">
            <a:extLst>
              <a:ext uri="{FF2B5EF4-FFF2-40B4-BE49-F238E27FC236}">
                <a16:creationId xmlns:a16="http://schemas.microsoft.com/office/drawing/2014/main" id="{3E2561E7-2B19-8D15-F676-2E9170DBA630}"/>
              </a:ext>
            </a:extLst>
          </p:cNvPr>
          <p:cNvSpPr>
            <a:spLocks noGrp="1"/>
          </p:cNvSpPr>
          <p:nvPr>
            <p:ph type="title"/>
          </p:nvPr>
        </p:nvSpPr>
        <p:spPr/>
        <p:txBody>
          <a:bodyPr/>
          <a:lstStyle/>
          <a:p>
            <a:r>
              <a:rPr lang="en-US" dirty="0" err="1"/>
              <a:t>BiSSE</a:t>
            </a:r>
            <a:r>
              <a:rPr lang="en-US" dirty="0"/>
              <a:t>: inaccurate extinction rate estimates</a:t>
            </a:r>
          </a:p>
        </p:txBody>
      </p:sp>
      <p:pic>
        <p:nvPicPr>
          <p:cNvPr id="25" name="Content Placeholder 4">
            <a:extLst>
              <a:ext uri="{FF2B5EF4-FFF2-40B4-BE49-F238E27FC236}">
                <a16:creationId xmlns:a16="http://schemas.microsoft.com/office/drawing/2014/main" id="{5476A02C-8467-A0DC-9A3E-A8D3CB948653}"/>
              </a:ext>
            </a:extLst>
          </p:cNvPr>
          <p:cNvPicPr>
            <a:picLocks noGrp="1" noChangeAspect="1"/>
          </p:cNvPicPr>
          <p:nvPr>
            <p:ph idx="1"/>
          </p:nvPr>
        </p:nvPicPr>
        <p:blipFill rotWithShape="1">
          <a:blip r:embed="rId4"/>
          <a:srcRect l="12412" t="23914" r="75837" b="61595"/>
          <a:stretch/>
        </p:blipFill>
        <p:spPr>
          <a:xfrm>
            <a:off x="9283500" y="2335811"/>
            <a:ext cx="1484670" cy="1600200"/>
          </a:xfrm>
        </p:spPr>
      </p:pic>
      <p:sp>
        <p:nvSpPr>
          <p:cNvPr id="26" name="Rectangle 25">
            <a:extLst>
              <a:ext uri="{FF2B5EF4-FFF2-40B4-BE49-F238E27FC236}">
                <a16:creationId xmlns:a16="http://schemas.microsoft.com/office/drawing/2014/main" id="{C4DACC03-4DE1-6BB4-399F-36E203D7FE6A}"/>
              </a:ext>
            </a:extLst>
          </p:cNvPr>
          <p:cNvSpPr/>
          <p:nvPr/>
        </p:nvSpPr>
        <p:spPr>
          <a:xfrm>
            <a:off x="9426066" y="2443820"/>
            <a:ext cx="1342103" cy="1325563"/>
          </a:xfrm>
          <a:prstGeom prst="rect">
            <a:avLst/>
          </a:prstGeom>
          <a:noFill/>
          <a:ln w="76200">
            <a:solidFill>
              <a:srgbClr val="E39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A0900A65-5119-4A60-0ED6-C4CF8492D09F}"/>
              </a:ext>
            </a:extLst>
          </p:cNvPr>
          <p:cNvSpPr txBox="1"/>
          <p:nvPr/>
        </p:nvSpPr>
        <p:spPr>
          <a:xfrm>
            <a:off x="9283498" y="4301210"/>
            <a:ext cx="2764973" cy="2308324"/>
          </a:xfrm>
          <a:prstGeom prst="rect">
            <a:avLst/>
          </a:prstGeom>
          <a:noFill/>
        </p:spPr>
        <p:txBody>
          <a:bodyPr wrap="square" rtlCol="0">
            <a:spAutoFit/>
          </a:bodyPr>
          <a:lstStyle/>
          <a:p>
            <a:pPr marL="285750" indent="-285750">
              <a:buFont typeface="Arial" panose="020B0604020202020204" pitchFamily="34" charset="0"/>
              <a:buChar char="•"/>
            </a:pPr>
            <a:r>
              <a:rPr lang="en-US" dirty="0" err="1"/>
              <a:t>BiSSE</a:t>
            </a:r>
            <a:r>
              <a:rPr lang="en-US" dirty="0"/>
              <a:t> with extant-only trees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Low-</a:t>
            </a:r>
            <a:r>
              <a:rPr lang="en-US" dirty="0" err="1"/>
              <a:t>ish</a:t>
            </a:r>
            <a:r>
              <a:rPr lang="en-US" dirty="0"/>
              <a:t> coverage, high error</a:t>
            </a:r>
          </a:p>
          <a:p>
            <a:endParaRPr lang="en-US" dirty="0"/>
          </a:p>
          <a:p>
            <a:pPr marL="285750" indent="-285750">
              <a:buFont typeface="Arial" panose="020B0604020202020204" pitchFamily="34" charset="0"/>
              <a:buChar char="•"/>
            </a:pPr>
            <a:r>
              <a:rPr lang="en-US" b="1" dirty="0"/>
              <a:t>All results agree with Maddison et al 2007</a:t>
            </a:r>
          </a:p>
        </p:txBody>
      </p:sp>
      <p:pic>
        <p:nvPicPr>
          <p:cNvPr id="11" name="Picture 10">
            <a:extLst>
              <a:ext uri="{FF2B5EF4-FFF2-40B4-BE49-F238E27FC236}">
                <a16:creationId xmlns:a16="http://schemas.microsoft.com/office/drawing/2014/main" id="{EDE0422B-C213-E844-1059-67868F85D9D7}"/>
              </a:ext>
            </a:extLst>
          </p:cNvPr>
          <p:cNvPicPr>
            <a:picLocks noChangeAspect="1"/>
          </p:cNvPicPr>
          <p:nvPr/>
        </p:nvPicPr>
        <p:blipFill>
          <a:blip r:embed="rId5"/>
          <a:stretch>
            <a:fillRect/>
          </a:stretch>
        </p:blipFill>
        <p:spPr>
          <a:xfrm>
            <a:off x="143528" y="1830374"/>
            <a:ext cx="4349912" cy="4274625"/>
          </a:xfrm>
          <a:prstGeom prst="rect">
            <a:avLst/>
          </a:prstGeom>
        </p:spPr>
      </p:pic>
      <p:pic>
        <p:nvPicPr>
          <p:cNvPr id="5" name="Picture 4">
            <a:extLst>
              <a:ext uri="{FF2B5EF4-FFF2-40B4-BE49-F238E27FC236}">
                <a16:creationId xmlns:a16="http://schemas.microsoft.com/office/drawing/2014/main" id="{EFAF52A4-3AC2-CDD2-7FE6-86F9335F3416}"/>
              </a:ext>
            </a:extLst>
          </p:cNvPr>
          <p:cNvPicPr>
            <a:picLocks noChangeAspect="1"/>
          </p:cNvPicPr>
          <p:nvPr/>
        </p:nvPicPr>
        <p:blipFill>
          <a:blip r:embed="rId6"/>
          <a:stretch>
            <a:fillRect/>
          </a:stretch>
        </p:blipFill>
        <p:spPr>
          <a:xfrm>
            <a:off x="4722444" y="1830374"/>
            <a:ext cx="4349912" cy="4274625"/>
          </a:xfrm>
          <a:prstGeom prst="rect">
            <a:avLst/>
          </a:prstGeom>
        </p:spPr>
      </p:pic>
      <p:pic>
        <p:nvPicPr>
          <p:cNvPr id="14" name="Content Placeholder 4">
            <a:extLst>
              <a:ext uri="{FF2B5EF4-FFF2-40B4-BE49-F238E27FC236}">
                <a16:creationId xmlns:a16="http://schemas.microsoft.com/office/drawing/2014/main" id="{E0BB9330-E4C9-FE5B-E696-A75458501F5C}"/>
              </a:ext>
            </a:extLst>
          </p:cNvPr>
          <p:cNvPicPr>
            <a:picLocks noChangeAspect="1"/>
          </p:cNvPicPr>
          <p:nvPr/>
        </p:nvPicPr>
        <p:blipFill rotWithShape="1">
          <a:blip r:embed="rId4"/>
          <a:srcRect l="34784" t="24900" r="55642" b="63097"/>
          <a:stretch/>
        </p:blipFill>
        <p:spPr>
          <a:xfrm>
            <a:off x="10838746" y="2443820"/>
            <a:ext cx="1209725" cy="1325563"/>
          </a:xfrm>
          <a:prstGeom prst="rect">
            <a:avLst/>
          </a:prstGeom>
        </p:spPr>
      </p:pic>
      <p:sp>
        <p:nvSpPr>
          <p:cNvPr id="15" name="Rectangle 14">
            <a:extLst>
              <a:ext uri="{FF2B5EF4-FFF2-40B4-BE49-F238E27FC236}">
                <a16:creationId xmlns:a16="http://schemas.microsoft.com/office/drawing/2014/main" id="{3821DA1E-7AC7-8588-05CF-1C5A2E1EE39F}"/>
              </a:ext>
            </a:extLst>
          </p:cNvPr>
          <p:cNvSpPr/>
          <p:nvPr/>
        </p:nvSpPr>
        <p:spPr>
          <a:xfrm>
            <a:off x="10838746" y="2443820"/>
            <a:ext cx="1209725" cy="1327535"/>
          </a:xfrm>
          <a:prstGeom prst="rect">
            <a:avLst/>
          </a:prstGeom>
          <a:noFill/>
          <a:ln w="76200">
            <a:solidFill>
              <a:srgbClr val="009F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5120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0CB6C-CF46-9E3C-9E87-A0540596604C}"/>
              </a:ext>
            </a:extLst>
          </p:cNvPr>
          <p:cNvSpPr>
            <a:spLocks noGrp="1"/>
          </p:cNvSpPr>
          <p:nvPr>
            <p:ph type="title"/>
          </p:nvPr>
        </p:nvSpPr>
        <p:spPr>
          <a:xfrm>
            <a:off x="838200" y="365125"/>
            <a:ext cx="9612971" cy="1325563"/>
          </a:xfrm>
        </p:spPr>
        <p:txBody>
          <a:bodyPr/>
          <a:lstStyle/>
          <a:p>
            <a:r>
              <a:rPr lang="en-US" dirty="0"/>
              <a:t>Fossils: speciation rates still accurate</a:t>
            </a:r>
          </a:p>
        </p:txBody>
      </p:sp>
      <p:pic>
        <p:nvPicPr>
          <p:cNvPr id="10" name="Content Placeholder 4">
            <a:extLst>
              <a:ext uri="{FF2B5EF4-FFF2-40B4-BE49-F238E27FC236}">
                <a16:creationId xmlns:a16="http://schemas.microsoft.com/office/drawing/2014/main" id="{D4987FFE-3570-CAC0-37B6-82DC6BB008FF}"/>
              </a:ext>
            </a:extLst>
          </p:cNvPr>
          <p:cNvPicPr>
            <a:picLocks noGrp="1" noChangeAspect="1"/>
          </p:cNvPicPr>
          <p:nvPr>
            <p:ph idx="1"/>
          </p:nvPr>
        </p:nvPicPr>
        <p:blipFill rotWithShape="1">
          <a:blip r:embed="rId3"/>
          <a:srcRect l="12412" t="23914" r="65704" b="61595"/>
          <a:stretch/>
        </p:blipFill>
        <p:spPr>
          <a:xfrm>
            <a:off x="9283499" y="2335811"/>
            <a:ext cx="2764973" cy="1600200"/>
          </a:xfrm>
        </p:spPr>
      </p:pic>
      <p:sp>
        <p:nvSpPr>
          <p:cNvPr id="11" name="Rectangle 10">
            <a:extLst>
              <a:ext uri="{FF2B5EF4-FFF2-40B4-BE49-F238E27FC236}">
                <a16:creationId xmlns:a16="http://schemas.microsoft.com/office/drawing/2014/main" id="{EE226B0D-3DFD-9131-7F03-2D44864CAFF9}"/>
              </a:ext>
            </a:extLst>
          </p:cNvPr>
          <p:cNvSpPr/>
          <p:nvPr/>
        </p:nvSpPr>
        <p:spPr>
          <a:xfrm>
            <a:off x="9426066" y="2443820"/>
            <a:ext cx="1342103" cy="1325563"/>
          </a:xfrm>
          <a:prstGeom prst="rect">
            <a:avLst/>
          </a:prstGeom>
          <a:noFill/>
          <a:ln w="76200">
            <a:solidFill>
              <a:srgbClr val="E39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7C538A3-6E5F-178B-B24D-24FC44F75FD4}"/>
              </a:ext>
            </a:extLst>
          </p:cNvPr>
          <p:cNvSpPr/>
          <p:nvPr/>
        </p:nvSpPr>
        <p:spPr>
          <a:xfrm>
            <a:off x="10820917" y="2443820"/>
            <a:ext cx="1227555" cy="1327535"/>
          </a:xfrm>
          <a:prstGeom prst="rect">
            <a:avLst/>
          </a:prstGeom>
          <a:noFill/>
          <a:ln w="76200">
            <a:solidFill>
              <a:srgbClr val="56B4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2DAC132-5396-7B25-BCAC-2EC2BC2B12C4}"/>
              </a:ext>
            </a:extLst>
          </p:cNvPr>
          <p:cNvSpPr txBox="1"/>
          <p:nvPr/>
        </p:nvSpPr>
        <p:spPr>
          <a:xfrm>
            <a:off x="9283499" y="4301210"/>
            <a:ext cx="2527954" cy="1200329"/>
          </a:xfrm>
          <a:prstGeom prst="rect">
            <a:avLst/>
          </a:prstGeom>
          <a:noFill/>
        </p:spPr>
        <p:txBody>
          <a:bodyPr wrap="square" rtlCol="0">
            <a:spAutoFit/>
          </a:bodyPr>
          <a:lstStyle/>
          <a:p>
            <a:pPr marL="285750" indent="-285750">
              <a:buFont typeface="Arial" panose="020B0604020202020204" pitchFamily="34" charset="0"/>
              <a:buChar char="•"/>
            </a:pPr>
            <a:r>
              <a:rPr lang="en-US" dirty="0" err="1"/>
              <a:t>BiSSE</a:t>
            </a:r>
            <a:r>
              <a:rPr lang="en-US" dirty="0"/>
              <a:t> + FBD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Higher coverage, lower error</a:t>
            </a:r>
          </a:p>
        </p:txBody>
      </p:sp>
      <p:pic>
        <p:nvPicPr>
          <p:cNvPr id="14" name="Picture 13">
            <a:extLst>
              <a:ext uri="{FF2B5EF4-FFF2-40B4-BE49-F238E27FC236}">
                <a16:creationId xmlns:a16="http://schemas.microsoft.com/office/drawing/2014/main" id="{0D814EAF-D039-B390-3BC4-16AAD2F3C16A}"/>
              </a:ext>
            </a:extLst>
          </p:cNvPr>
          <p:cNvPicPr>
            <a:picLocks noChangeAspect="1"/>
          </p:cNvPicPr>
          <p:nvPr/>
        </p:nvPicPr>
        <p:blipFill rotWithShape="1">
          <a:blip r:embed="rId4"/>
          <a:srcRect l="7783" t="15476" r="7229" b="15774"/>
          <a:stretch/>
        </p:blipFill>
        <p:spPr>
          <a:xfrm>
            <a:off x="10101916" y="36691"/>
            <a:ext cx="2090084" cy="1690763"/>
          </a:xfrm>
          <a:prstGeom prst="rect">
            <a:avLst/>
          </a:prstGeom>
        </p:spPr>
      </p:pic>
      <p:pic>
        <p:nvPicPr>
          <p:cNvPr id="22" name="Picture 21">
            <a:extLst>
              <a:ext uri="{FF2B5EF4-FFF2-40B4-BE49-F238E27FC236}">
                <a16:creationId xmlns:a16="http://schemas.microsoft.com/office/drawing/2014/main" id="{1B49E609-9322-A14E-780C-9F70B7624909}"/>
              </a:ext>
            </a:extLst>
          </p:cNvPr>
          <p:cNvPicPr>
            <a:picLocks noChangeAspect="1"/>
          </p:cNvPicPr>
          <p:nvPr/>
        </p:nvPicPr>
        <p:blipFill>
          <a:blip r:embed="rId5"/>
          <a:stretch>
            <a:fillRect/>
          </a:stretch>
        </p:blipFill>
        <p:spPr>
          <a:xfrm>
            <a:off x="0" y="1332132"/>
            <a:ext cx="9373318" cy="5525868"/>
          </a:xfrm>
          <a:prstGeom prst="rect">
            <a:avLst/>
          </a:prstGeom>
        </p:spPr>
      </p:pic>
    </p:spTree>
    <p:extLst>
      <p:ext uri="{BB962C8B-B14F-4D97-AF65-F5344CB8AC3E}">
        <p14:creationId xmlns:p14="http://schemas.microsoft.com/office/powerpoint/2010/main" val="2030324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4">
            <a:extLst>
              <a:ext uri="{FF2B5EF4-FFF2-40B4-BE49-F238E27FC236}">
                <a16:creationId xmlns:a16="http://schemas.microsoft.com/office/drawing/2014/main" id="{D4987FFE-3570-CAC0-37B6-82DC6BB008FF}"/>
              </a:ext>
            </a:extLst>
          </p:cNvPr>
          <p:cNvPicPr>
            <a:picLocks noGrp="1" noChangeAspect="1"/>
          </p:cNvPicPr>
          <p:nvPr>
            <p:ph idx="1"/>
          </p:nvPr>
        </p:nvPicPr>
        <p:blipFill rotWithShape="1">
          <a:blip r:embed="rId3"/>
          <a:srcRect l="12412" t="23914" r="65704" b="61595"/>
          <a:stretch/>
        </p:blipFill>
        <p:spPr>
          <a:xfrm>
            <a:off x="9283499" y="2335811"/>
            <a:ext cx="2764973" cy="1600200"/>
          </a:xfrm>
        </p:spPr>
      </p:pic>
      <p:sp>
        <p:nvSpPr>
          <p:cNvPr id="11" name="Rectangle 10">
            <a:extLst>
              <a:ext uri="{FF2B5EF4-FFF2-40B4-BE49-F238E27FC236}">
                <a16:creationId xmlns:a16="http://schemas.microsoft.com/office/drawing/2014/main" id="{EE226B0D-3DFD-9131-7F03-2D44864CAFF9}"/>
              </a:ext>
            </a:extLst>
          </p:cNvPr>
          <p:cNvSpPr/>
          <p:nvPr/>
        </p:nvSpPr>
        <p:spPr>
          <a:xfrm>
            <a:off x="9426066" y="2443820"/>
            <a:ext cx="1342103" cy="1325563"/>
          </a:xfrm>
          <a:prstGeom prst="rect">
            <a:avLst/>
          </a:prstGeom>
          <a:noFill/>
          <a:ln w="76200">
            <a:solidFill>
              <a:srgbClr val="E39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7C538A3-6E5F-178B-B24D-24FC44F75FD4}"/>
              </a:ext>
            </a:extLst>
          </p:cNvPr>
          <p:cNvSpPr/>
          <p:nvPr/>
        </p:nvSpPr>
        <p:spPr>
          <a:xfrm>
            <a:off x="10820917" y="2443820"/>
            <a:ext cx="1227555" cy="1327535"/>
          </a:xfrm>
          <a:prstGeom prst="rect">
            <a:avLst/>
          </a:prstGeom>
          <a:noFill/>
          <a:ln w="76200">
            <a:solidFill>
              <a:srgbClr val="56B4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2DAC132-5396-7B25-BCAC-2EC2BC2B12C4}"/>
              </a:ext>
            </a:extLst>
          </p:cNvPr>
          <p:cNvSpPr txBox="1"/>
          <p:nvPr/>
        </p:nvSpPr>
        <p:spPr>
          <a:xfrm>
            <a:off x="9283499" y="4301210"/>
            <a:ext cx="2527954" cy="1200329"/>
          </a:xfrm>
          <a:prstGeom prst="rect">
            <a:avLst/>
          </a:prstGeom>
          <a:noFill/>
        </p:spPr>
        <p:txBody>
          <a:bodyPr wrap="square" rtlCol="0">
            <a:spAutoFit/>
          </a:bodyPr>
          <a:lstStyle/>
          <a:p>
            <a:pPr marL="285750" indent="-285750">
              <a:buFont typeface="Arial" panose="020B0604020202020204" pitchFamily="34" charset="0"/>
              <a:buChar char="•"/>
            </a:pPr>
            <a:r>
              <a:rPr lang="en-US" dirty="0" err="1"/>
              <a:t>BiSSE</a:t>
            </a:r>
            <a:r>
              <a:rPr lang="en-US" dirty="0"/>
              <a:t> + FBD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Higher coverage, lower error</a:t>
            </a:r>
          </a:p>
        </p:txBody>
      </p:sp>
      <p:pic>
        <p:nvPicPr>
          <p:cNvPr id="9" name="Picture 8">
            <a:extLst>
              <a:ext uri="{FF2B5EF4-FFF2-40B4-BE49-F238E27FC236}">
                <a16:creationId xmlns:a16="http://schemas.microsoft.com/office/drawing/2014/main" id="{8A42FC69-1A47-30DB-92EE-4CE0C5DF7CEC}"/>
              </a:ext>
            </a:extLst>
          </p:cNvPr>
          <p:cNvPicPr>
            <a:picLocks noChangeAspect="1"/>
          </p:cNvPicPr>
          <p:nvPr/>
        </p:nvPicPr>
        <p:blipFill rotWithShape="1">
          <a:blip r:embed="rId4"/>
          <a:srcRect l="7783" t="15476" r="7229" b="15774"/>
          <a:stretch/>
        </p:blipFill>
        <p:spPr>
          <a:xfrm>
            <a:off x="10101916" y="36691"/>
            <a:ext cx="2090084" cy="1690763"/>
          </a:xfrm>
          <a:prstGeom prst="rect">
            <a:avLst/>
          </a:prstGeom>
        </p:spPr>
      </p:pic>
      <p:sp>
        <p:nvSpPr>
          <p:cNvPr id="16" name="Title 1">
            <a:extLst>
              <a:ext uri="{FF2B5EF4-FFF2-40B4-BE49-F238E27FC236}">
                <a16:creationId xmlns:a16="http://schemas.microsoft.com/office/drawing/2014/main" id="{39166891-3ACB-7CC3-4B23-C780146A3469}"/>
              </a:ext>
            </a:extLst>
          </p:cNvPr>
          <p:cNvSpPr>
            <a:spLocks noGrp="1"/>
          </p:cNvSpPr>
          <p:nvPr>
            <p:ph type="title"/>
          </p:nvPr>
        </p:nvSpPr>
        <p:spPr>
          <a:xfrm>
            <a:off x="838200" y="365125"/>
            <a:ext cx="9612971" cy="1325563"/>
          </a:xfrm>
        </p:spPr>
        <p:txBody>
          <a:bodyPr/>
          <a:lstStyle/>
          <a:p>
            <a:r>
              <a:rPr lang="en-US" dirty="0"/>
              <a:t>Fossils: speciation rates still accurate</a:t>
            </a:r>
          </a:p>
        </p:txBody>
      </p:sp>
      <p:pic>
        <p:nvPicPr>
          <p:cNvPr id="19" name="Picture 18">
            <a:extLst>
              <a:ext uri="{FF2B5EF4-FFF2-40B4-BE49-F238E27FC236}">
                <a16:creationId xmlns:a16="http://schemas.microsoft.com/office/drawing/2014/main" id="{B6FF04D0-008E-E1D0-4464-ABD05B0DBC49}"/>
              </a:ext>
            </a:extLst>
          </p:cNvPr>
          <p:cNvPicPr>
            <a:picLocks noChangeAspect="1"/>
          </p:cNvPicPr>
          <p:nvPr/>
        </p:nvPicPr>
        <p:blipFill>
          <a:blip r:embed="rId5"/>
          <a:stretch>
            <a:fillRect/>
          </a:stretch>
        </p:blipFill>
        <p:spPr>
          <a:xfrm>
            <a:off x="0" y="1332132"/>
            <a:ext cx="9373318" cy="5525867"/>
          </a:xfrm>
          <a:prstGeom prst="rect">
            <a:avLst/>
          </a:prstGeom>
        </p:spPr>
      </p:pic>
    </p:spTree>
    <p:extLst>
      <p:ext uri="{BB962C8B-B14F-4D97-AF65-F5344CB8AC3E}">
        <p14:creationId xmlns:p14="http://schemas.microsoft.com/office/powerpoint/2010/main" val="1281946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0CB6C-CF46-9E3C-9E87-A0540596604C}"/>
              </a:ext>
            </a:extLst>
          </p:cNvPr>
          <p:cNvSpPr>
            <a:spLocks noGrp="1"/>
          </p:cNvSpPr>
          <p:nvPr>
            <p:ph type="title"/>
          </p:nvPr>
        </p:nvSpPr>
        <p:spPr>
          <a:xfrm>
            <a:off x="838200" y="365125"/>
            <a:ext cx="9612971" cy="1325563"/>
          </a:xfrm>
        </p:spPr>
        <p:txBody>
          <a:bodyPr/>
          <a:lstStyle/>
          <a:p>
            <a:r>
              <a:rPr lang="en-US" dirty="0"/>
              <a:t>Fossils: transition rates still uncertain</a:t>
            </a:r>
          </a:p>
        </p:txBody>
      </p:sp>
      <p:sp>
        <p:nvSpPr>
          <p:cNvPr id="13" name="TextBox 12">
            <a:extLst>
              <a:ext uri="{FF2B5EF4-FFF2-40B4-BE49-F238E27FC236}">
                <a16:creationId xmlns:a16="http://schemas.microsoft.com/office/drawing/2014/main" id="{12DAC132-5396-7B25-BCAC-2EC2BC2B12C4}"/>
              </a:ext>
            </a:extLst>
          </p:cNvPr>
          <p:cNvSpPr txBox="1"/>
          <p:nvPr/>
        </p:nvSpPr>
        <p:spPr>
          <a:xfrm>
            <a:off x="9283499" y="4301210"/>
            <a:ext cx="2527954" cy="1200329"/>
          </a:xfrm>
          <a:prstGeom prst="rect">
            <a:avLst/>
          </a:prstGeom>
          <a:noFill/>
        </p:spPr>
        <p:txBody>
          <a:bodyPr wrap="square" rtlCol="0">
            <a:spAutoFit/>
          </a:bodyPr>
          <a:lstStyle/>
          <a:p>
            <a:pPr marL="285750" indent="-285750">
              <a:buFont typeface="Arial" panose="020B0604020202020204" pitchFamily="34" charset="0"/>
              <a:buChar char="•"/>
            </a:pPr>
            <a:r>
              <a:rPr lang="en-US" dirty="0" err="1"/>
              <a:t>BiSSE</a:t>
            </a:r>
            <a:r>
              <a:rPr lang="en-US" dirty="0"/>
              <a:t> + FBD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Around the same coverage and error</a:t>
            </a:r>
          </a:p>
        </p:txBody>
      </p:sp>
      <p:pic>
        <p:nvPicPr>
          <p:cNvPr id="16" name="Content Placeholder 4">
            <a:extLst>
              <a:ext uri="{FF2B5EF4-FFF2-40B4-BE49-F238E27FC236}">
                <a16:creationId xmlns:a16="http://schemas.microsoft.com/office/drawing/2014/main" id="{82307DC2-E57D-AC9D-EDB2-A1AFD144FE81}"/>
              </a:ext>
            </a:extLst>
          </p:cNvPr>
          <p:cNvPicPr>
            <a:picLocks noGrp="1" noChangeAspect="1"/>
          </p:cNvPicPr>
          <p:nvPr>
            <p:ph idx="1"/>
          </p:nvPr>
        </p:nvPicPr>
        <p:blipFill rotWithShape="1">
          <a:blip r:embed="rId3"/>
          <a:srcRect l="12412" t="23914" r="75837" b="61595"/>
          <a:stretch/>
        </p:blipFill>
        <p:spPr>
          <a:xfrm>
            <a:off x="9283500" y="2335811"/>
            <a:ext cx="1484670" cy="1600200"/>
          </a:xfrm>
        </p:spPr>
      </p:pic>
      <p:sp>
        <p:nvSpPr>
          <p:cNvPr id="17" name="Rectangle 16">
            <a:extLst>
              <a:ext uri="{FF2B5EF4-FFF2-40B4-BE49-F238E27FC236}">
                <a16:creationId xmlns:a16="http://schemas.microsoft.com/office/drawing/2014/main" id="{64DCE041-91E3-9663-247C-8090C93C8F51}"/>
              </a:ext>
            </a:extLst>
          </p:cNvPr>
          <p:cNvSpPr/>
          <p:nvPr/>
        </p:nvSpPr>
        <p:spPr>
          <a:xfrm>
            <a:off x="9426066" y="2443820"/>
            <a:ext cx="1342103" cy="1325563"/>
          </a:xfrm>
          <a:prstGeom prst="rect">
            <a:avLst/>
          </a:prstGeom>
          <a:noFill/>
          <a:ln w="76200">
            <a:solidFill>
              <a:srgbClr val="E39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Content Placeholder 4">
            <a:extLst>
              <a:ext uri="{FF2B5EF4-FFF2-40B4-BE49-F238E27FC236}">
                <a16:creationId xmlns:a16="http://schemas.microsoft.com/office/drawing/2014/main" id="{47F0D75B-680F-D2A1-DCCC-B9AA02BC1C4F}"/>
              </a:ext>
            </a:extLst>
          </p:cNvPr>
          <p:cNvPicPr>
            <a:picLocks noChangeAspect="1"/>
          </p:cNvPicPr>
          <p:nvPr/>
        </p:nvPicPr>
        <p:blipFill rotWithShape="1">
          <a:blip r:embed="rId3"/>
          <a:srcRect l="44451" t="25275" r="45974" b="62721"/>
          <a:stretch/>
        </p:blipFill>
        <p:spPr>
          <a:xfrm>
            <a:off x="10829083" y="2481150"/>
            <a:ext cx="1209725" cy="1325563"/>
          </a:xfrm>
          <a:prstGeom prst="rect">
            <a:avLst/>
          </a:prstGeom>
        </p:spPr>
      </p:pic>
      <p:sp>
        <p:nvSpPr>
          <p:cNvPr id="19" name="Rectangle 18">
            <a:extLst>
              <a:ext uri="{FF2B5EF4-FFF2-40B4-BE49-F238E27FC236}">
                <a16:creationId xmlns:a16="http://schemas.microsoft.com/office/drawing/2014/main" id="{1B8F9B4E-0689-04D0-0A1B-53F149101CEC}"/>
              </a:ext>
            </a:extLst>
          </p:cNvPr>
          <p:cNvSpPr/>
          <p:nvPr/>
        </p:nvSpPr>
        <p:spPr>
          <a:xfrm>
            <a:off x="10829082" y="2443820"/>
            <a:ext cx="1154815" cy="1327535"/>
          </a:xfrm>
          <a:prstGeom prst="rect">
            <a:avLst/>
          </a:prstGeom>
          <a:noFill/>
          <a:ln w="76200">
            <a:solidFill>
              <a:srgbClr val="CC79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43BB137C-C9F1-7ABA-55BF-EAE36C55BB68}"/>
              </a:ext>
            </a:extLst>
          </p:cNvPr>
          <p:cNvPicPr>
            <a:picLocks noChangeAspect="1"/>
          </p:cNvPicPr>
          <p:nvPr/>
        </p:nvPicPr>
        <p:blipFill rotWithShape="1">
          <a:blip r:embed="rId4"/>
          <a:srcRect l="7783" t="15476" r="7229" b="15774"/>
          <a:stretch/>
        </p:blipFill>
        <p:spPr>
          <a:xfrm>
            <a:off x="10101916" y="36691"/>
            <a:ext cx="2090084" cy="1690763"/>
          </a:xfrm>
          <a:prstGeom prst="rect">
            <a:avLst/>
          </a:prstGeom>
        </p:spPr>
      </p:pic>
      <p:pic>
        <p:nvPicPr>
          <p:cNvPr id="6" name="Picture 5">
            <a:extLst>
              <a:ext uri="{FF2B5EF4-FFF2-40B4-BE49-F238E27FC236}">
                <a16:creationId xmlns:a16="http://schemas.microsoft.com/office/drawing/2014/main" id="{497A89B2-B58F-EF45-8DB9-FB97AB89FBCC}"/>
              </a:ext>
            </a:extLst>
          </p:cNvPr>
          <p:cNvPicPr>
            <a:picLocks noChangeAspect="1"/>
          </p:cNvPicPr>
          <p:nvPr/>
        </p:nvPicPr>
        <p:blipFill>
          <a:blip r:embed="rId5"/>
          <a:stretch>
            <a:fillRect/>
          </a:stretch>
        </p:blipFill>
        <p:spPr>
          <a:xfrm>
            <a:off x="0" y="1336945"/>
            <a:ext cx="9365153" cy="5521055"/>
          </a:xfrm>
          <a:prstGeom prst="rect">
            <a:avLst/>
          </a:prstGeom>
        </p:spPr>
      </p:pic>
    </p:spTree>
    <p:extLst>
      <p:ext uri="{BB962C8B-B14F-4D97-AF65-F5344CB8AC3E}">
        <p14:creationId xmlns:p14="http://schemas.microsoft.com/office/powerpoint/2010/main" val="17356181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0CB6C-CF46-9E3C-9E87-A0540596604C}"/>
              </a:ext>
            </a:extLst>
          </p:cNvPr>
          <p:cNvSpPr>
            <a:spLocks noGrp="1"/>
          </p:cNvSpPr>
          <p:nvPr>
            <p:ph type="title"/>
          </p:nvPr>
        </p:nvSpPr>
        <p:spPr>
          <a:xfrm>
            <a:off x="838200" y="365125"/>
            <a:ext cx="9612971" cy="1325563"/>
          </a:xfrm>
        </p:spPr>
        <p:txBody>
          <a:bodyPr/>
          <a:lstStyle/>
          <a:p>
            <a:r>
              <a:rPr lang="en-US" dirty="0"/>
              <a:t>Fossils: transition rates still uncertain</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12DAC132-5396-7B25-BCAC-2EC2BC2B12C4}"/>
                  </a:ext>
                </a:extLst>
              </p:cNvPr>
              <p:cNvSpPr txBox="1"/>
              <p:nvPr/>
            </p:nvSpPr>
            <p:spPr>
              <a:xfrm>
                <a:off x="9283499" y="4301210"/>
                <a:ext cx="270039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BiSSE + FBD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Lower error for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4</m:t>
                        </m:r>
                      </m:sub>
                    </m:sSub>
                  </m:oMath>
                </a14:m>
                <a:r>
                  <a:rPr lang="en-US" dirty="0"/>
                  <a:t> for higher sampling values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95% interval width still 2-4x true value</a:t>
                </a:r>
              </a:p>
            </p:txBody>
          </p:sp>
        </mc:Choice>
        <mc:Fallback>
          <p:sp>
            <p:nvSpPr>
              <p:cNvPr id="13" name="TextBox 12">
                <a:extLst>
                  <a:ext uri="{FF2B5EF4-FFF2-40B4-BE49-F238E27FC236}">
                    <a16:creationId xmlns:a16="http://schemas.microsoft.com/office/drawing/2014/main" id="{12DAC132-5396-7B25-BCAC-2EC2BC2B12C4}"/>
                  </a:ext>
                </a:extLst>
              </p:cNvPr>
              <p:cNvSpPr txBox="1">
                <a:spLocks noRot="1" noChangeAspect="1" noMove="1" noResize="1" noEditPoints="1" noAdjustHandles="1" noChangeArrowheads="1" noChangeShapeType="1" noTextEdit="1"/>
              </p:cNvSpPr>
              <p:nvPr/>
            </p:nvSpPr>
            <p:spPr>
              <a:xfrm>
                <a:off x="9283499" y="4301210"/>
                <a:ext cx="2700398" cy="2031325"/>
              </a:xfrm>
              <a:prstGeom prst="rect">
                <a:avLst/>
              </a:prstGeom>
              <a:blipFill>
                <a:blip r:embed="rId3"/>
                <a:stretch>
                  <a:fillRect l="-1408" t="-1242" b="-3727"/>
                </a:stretch>
              </a:blipFill>
            </p:spPr>
            <p:txBody>
              <a:bodyPr/>
              <a:lstStyle/>
              <a:p>
                <a:r>
                  <a:rPr lang="en-US">
                    <a:noFill/>
                  </a:rPr>
                  <a:t> </a:t>
                </a:r>
              </a:p>
            </p:txBody>
          </p:sp>
        </mc:Fallback>
      </mc:AlternateContent>
      <p:pic>
        <p:nvPicPr>
          <p:cNvPr id="16" name="Content Placeholder 4">
            <a:extLst>
              <a:ext uri="{FF2B5EF4-FFF2-40B4-BE49-F238E27FC236}">
                <a16:creationId xmlns:a16="http://schemas.microsoft.com/office/drawing/2014/main" id="{82307DC2-E57D-AC9D-EDB2-A1AFD144FE81}"/>
              </a:ext>
            </a:extLst>
          </p:cNvPr>
          <p:cNvPicPr>
            <a:picLocks noGrp="1" noChangeAspect="1"/>
          </p:cNvPicPr>
          <p:nvPr>
            <p:ph idx="1"/>
          </p:nvPr>
        </p:nvPicPr>
        <p:blipFill rotWithShape="1">
          <a:blip r:embed="rId4"/>
          <a:srcRect l="12412" t="23914" r="75837" b="61595"/>
          <a:stretch/>
        </p:blipFill>
        <p:spPr>
          <a:xfrm>
            <a:off x="9283500" y="2335811"/>
            <a:ext cx="1484670" cy="1600200"/>
          </a:xfrm>
        </p:spPr>
      </p:pic>
      <p:sp>
        <p:nvSpPr>
          <p:cNvPr id="17" name="Rectangle 16">
            <a:extLst>
              <a:ext uri="{FF2B5EF4-FFF2-40B4-BE49-F238E27FC236}">
                <a16:creationId xmlns:a16="http://schemas.microsoft.com/office/drawing/2014/main" id="{64DCE041-91E3-9663-247C-8090C93C8F51}"/>
              </a:ext>
            </a:extLst>
          </p:cNvPr>
          <p:cNvSpPr/>
          <p:nvPr/>
        </p:nvSpPr>
        <p:spPr>
          <a:xfrm>
            <a:off x="9426066" y="2443820"/>
            <a:ext cx="1342103" cy="1325563"/>
          </a:xfrm>
          <a:prstGeom prst="rect">
            <a:avLst/>
          </a:prstGeom>
          <a:noFill/>
          <a:ln w="76200">
            <a:solidFill>
              <a:srgbClr val="E39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Content Placeholder 4">
            <a:extLst>
              <a:ext uri="{FF2B5EF4-FFF2-40B4-BE49-F238E27FC236}">
                <a16:creationId xmlns:a16="http://schemas.microsoft.com/office/drawing/2014/main" id="{47F0D75B-680F-D2A1-DCCC-B9AA02BC1C4F}"/>
              </a:ext>
            </a:extLst>
          </p:cNvPr>
          <p:cNvPicPr>
            <a:picLocks noChangeAspect="1"/>
          </p:cNvPicPr>
          <p:nvPr/>
        </p:nvPicPr>
        <p:blipFill rotWithShape="1">
          <a:blip r:embed="rId4"/>
          <a:srcRect l="44451" t="25275" r="45974" b="62721"/>
          <a:stretch/>
        </p:blipFill>
        <p:spPr>
          <a:xfrm>
            <a:off x="10829083" y="2481150"/>
            <a:ext cx="1209725" cy="1325563"/>
          </a:xfrm>
          <a:prstGeom prst="rect">
            <a:avLst/>
          </a:prstGeom>
        </p:spPr>
      </p:pic>
      <p:sp>
        <p:nvSpPr>
          <p:cNvPr id="19" name="Rectangle 18">
            <a:extLst>
              <a:ext uri="{FF2B5EF4-FFF2-40B4-BE49-F238E27FC236}">
                <a16:creationId xmlns:a16="http://schemas.microsoft.com/office/drawing/2014/main" id="{1B8F9B4E-0689-04D0-0A1B-53F149101CEC}"/>
              </a:ext>
            </a:extLst>
          </p:cNvPr>
          <p:cNvSpPr/>
          <p:nvPr/>
        </p:nvSpPr>
        <p:spPr>
          <a:xfrm>
            <a:off x="10829082" y="2443820"/>
            <a:ext cx="1154815" cy="1327535"/>
          </a:xfrm>
          <a:prstGeom prst="rect">
            <a:avLst/>
          </a:prstGeom>
          <a:noFill/>
          <a:ln w="76200">
            <a:solidFill>
              <a:srgbClr val="CC79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7B2E601-8376-ABE9-E9A3-A95C46643F83}"/>
              </a:ext>
            </a:extLst>
          </p:cNvPr>
          <p:cNvPicPr>
            <a:picLocks noChangeAspect="1"/>
          </p:cNvPicPr>
          <p:nvPr/>
        </p:nvPicPr>
        <p:blipFill rotWithShape="1">
          <a:blip r:embed="rId5"/>
          <a:srcRect l="7783" t="15476" r="7229" b="15774"/>
          <a:stretch/>
        </p:blipFill>
        <p:spPr>
          <a:xfrm>
            <a:off x="10101916" y="36691"/>
            <a:ext cx="2090084" cy="1690763"/>
          </a:xfrm>
          <a:prstGeom prst="rect">
            <a:avLst/>
          </a:prstGeom>
        </p:spPr>
      </p:pic>
      <p:pic>
        <p:nvPicPr>
          <p:cNvPr id="4" name="Picture 3">
            <a:extLst>
              <a:ext uri="{FF2B5EF4-FFF2-40B4-BE49-F238E27FC236}">
                <a16:creationId xmlns:a16="http://schemas.microsoft.com/office/drawing/2014/main" id="{2B5B1CC2-C12D-6343-EB21-6E883FA7AD29}"/>
              </a:ext>
            </a:extLst>
          </p:cNvPr>
          <p:cNvPicPr>
            <a:picLocks noChangeAspect="1"/>
          </p:cNvPicPr>
          <p:nvPr/>
        </p:nvPicPr>
        <p:blipFill>
          <a:blip r:embed="rId6"/>
          <a:stretch>
            <a:fillRect/>
          </a:stretch>
        </p:blipFill>
        <p:spPr>
          <a:xfrm>
            <a:off x="0" y="1336946"/>
            <a:ext cx="9365153" cy="5521054"/>
          </a:xfrm>
          <a:prstGeom prst="rect">
            <a:avLst/>
          </a:prstGeom>
        </p:spPr>
      </p:pic>
    </p:spTree>
    <p:extLst>
      <p:ext uri="{BB962C8B-B14F-4D97-AF65-F5344CB8AC3E}">
        <p14:creationId xmlns:p14="http://schemas.microsoft.com/office/powerpoint/2010/main" val="942569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62ABC434-D1F4-B6B0-AFC5-801F966BAA2B}"/>
              </a:ext>
            </a:extLst>
          </p:cNvPr>
          <p:cNvPicPr>
            <a:picLocks noChangeAspect="1"/>
          </p:cNvPicPr>
          <p:nvPr/>
        </p:nvPicPr>
        <p:blipFill rotWithShape="1">
          <a:blip r:embed="rId3"/>
          <a:srcRect l="7783" t="15476" r="7229" b="15774"/>
          <a:stretch/>
        </p:blipFill>
        <p:spPr>
          <a:xfrm>
            <a:off x="10101916" y="36691"/>
            <a:ext cx="2090084" cy="1690763"/>
          </a:xfrm>
          <a:prstGeom prst="rect">
            <a:avLst/>
          </a:prstGeom>
        </p:spPr>
      </p:pic>
      <p:sp>
        <p:nvSpPr>
          <p:cNvPr id="2" name="Title 1">
            <a:extLst>
              <a:ext uri="{FF2B5EF4-FFF2-40B4-BE49-F238E27FC236}">
                <a16:creationId xmlns:a16="http://schemas.microsoft.com/office/drawing/2014/main" id="{C2D0CB6C-CF46-9E3C-9E87-A0540596604C}"/>
              </a:ext>
            </a:extLst>
          </p:cNvPr>
          <p:cNvSpPr>
            <a:spLocks noGrp="1"/>
          </p:cNvSpPr>
          <p:nvPr>
            <p:ph type="title"/>
          </p:nvPr>
        </p:nvSpPr>
        <p:spPr>
          <a:xfrm>
            <a:off x="838200" y="365125"/>
            <a:ext cx="9612971" cy="1325563"/>
          </a:xfrm>
        </p:spPr>
        <p:txBody>
          <a:bodyPr/>
          <a:lstStyle/>
          <a:p>
            <a:r>
              <a:rPr lang="en-US" dirty="0"/>
              <a:t>Fossils: extinction rates are more accurate</a:t>
            </a:r>
          </a:p>
        </p:txBody>
      </p:sp>
      <p:sp>
        <p:nvSpPr>
          <p:cNvPr id="13" name="TextBox 12">
            <a:extLst>
              <a:ext uri="{FF2B5EF4-FFF2-40B4-BE49-F238E27FC236}">
                <a16:creationId xmlns:a16="http://schemas.microsoft.com/office/drawing/2014/main" id="{12DAC132-5396-7B25-BCAC-2EC2BC2B12C4}"/>
              </a:ext>
            </a:extLst>
          </p:cNvPr>
          <p:cNvSpPr txBox="1"/>
          <p:nvPr/>
        </p:nvSpPr>
        <p:spPr>
          <a:xfrm>
            <a:off x="9283499" y="4301210"/>
            <a:ext cx="252795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BiSSE + FBD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Higher coverage, lower error</a:t>
            </a:r>
          </a:p>
        </p:txBody>
      </p:sp>
      <p:pic>
        <p:nvPicPr>
          <p:cNvPr id="14" name="Content Placeholder 4">
            <a:extLst>
              <a:ext uri="{FF2B5EF4-FFF2-40B4-BE49-F238E27FC236}">
                <a16:creationId xmlns:a16="http://schemas.microsoft.com/office/drawing/2014/main" id="{96810260-FD8D-FF81-37A3-5AF2288AE8BB}"/>
              </a:ext>
            </a:extLst>
          </p:cNvPr>
          <p:cNvPicPr>
            <a:picLocks noChangeAspect="1"/>
          </p:cNvPicPr>
          <p:nvPr/>
        </p:nvPicPr>
        <p:blipFill rotWithShape="1">
          <a:blip r:embed="rId4"/>
          <a:srcRect l="12412" t="23914" r="75837" b="61595"/>
          <a:stretch/>
        </p:blipFill>
        <p:spPr>
          <a:xfrm>
            <a:off x="9283500" y="2335811"/>
            <a:ext cx="1484670" cy="1600200"/>
          </a:xfrm>
          <a:prstGeom prst="rect">
            <a:avLst/>
          </a:prstGeom>
        </p:spPr>
      </p:pic>
      <p:sp>
        <p:nvSpPr>
          <p:cNvPr id="15" name="Rectangle 14">
            <a:extLst>
              <a:ext uri="{FF2B5EF4-FFF2-40B4-BE49-F238E27FC236}">
                <a16:creationId xmlns:a16="http://schemas.microsoft.com/office/drawing/2014/main" id="{B9CEBA1D-0B3B-1BB4-5381-0C2F890AA27C}"/>
              </a:ext>
            </a:extLst>
          </p:cNvPr>
          <p:cNvSpPr/>
          <p:nvPr/>
        </p:nvSpPr>
        <p:spPr>
          <a:xfrm>
            <a:off x="9426066" y="2443820"/>
            <a:ext cx="1342103" cy="1325563"/>
          </a:xfrm>
          <a:prstGeom prst="rect">
            <a:avLst/>
          </a:prstGeom>
          <a:noFill/>
          <a:ln w="76200">
            <a:solidFill>
              <a:srgbClr val="E39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Content Placeholder 4">
            <a:extLst>
              <a:ext uri="{FF2B5EF4-FFF2-40B4-BE49-F238E27FC236}">
                <a16:creationId xmlns:a16="http://schemas.microsoft.com/office/drawing/2014/main" id="{EECD4C70-D584-C152-9149-21A7D7C5E9DB}"/>
              </a:ext>
            </a:extLst>
          </p:cNvPr>
          <p:cNvPicPr>
            <a:picLocks noChangeAspect="1"/>
          </p:cNvPicPr>
          <p:nvPr/>
        </p:nvPicPr>
        <p:blipFill rotWithShape="1">
          <a:blip r:embed="rId4"/>
          <a:srcRect l="34784" t="24900" r="55642" b="63097"/>
          <a:stretch/>
        </p:blipFill>
        <p:spPr>
          <a:xfrm>
            <a:off x="10838746" y="2443820"/>
            <a:ext cx="1209725" cy="1325563"/>
          </a:xfrm>
          <a:prstGeom prst="rect">
            <a:avLst/>
          </a:prstGeom>
        </p:spPr>
      </p:pic>
      <p:sp>
        <p:nvSpPr>
          <p:cNvPr id="21" name="Rectangle 20">
            <a:extLst>
              <a:ext uri="{FF2B5EF4-FFF2-40B4-BE49-F238E27FC236}">
                <a16:creationId xmlns:a16="http://schemas.microsoft.com/office/drawing/2014/main" id="{4ADBEE40-22E1-D56B-7F40-DC42DA449E3E}"/>
              </a:ext>
            </a:extLst>
          </p:cNvPr>
          <p:cNvSpPr/>
          <p:nvPr/>
        </p:nvSpPr>
        <p:spPr>
          <a:xfrm>
            <a:off x="10838746" y="2443820"/>
            <a:ext cx="1209725" cy="1327535"/>
          </a:xfrm>
          <a:prstGeom prst="rect">
            <a:avLst/>
          </a:prstGeom>
          <a:noFill/>
          <a:ln w="76200">
            <a:solidFill>
              <a:srgbClr val="009F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EDDB1A7-073E-8A12-8FA5-D9292B77140B}"/>
              </a:ext>
            </a:extLst>
          </p:cNvPr>
          <p:cNvPicPr>
            <a:picLocks noChangeAspect="1"/>
          </p:cNvPicPr>
          <p:nvPr/>
        </p:nvPicPr>
        <p:blipFill>
          <a:blip r:embed="rId5"/>
          <a:stretch>
            <a:fillRect/>
          </a:stretch>
        </p:blipFill>
        <p:spPr>
          <a:xfrm>
            <a:off x="-1" y="1342641"/>
            <a:ext cx="9355491" cy="5515359"/>
          </a:xfrm>
          <a:prstGeom prst="rect">
            <a:avLst/>
          </a:prstGeom>
        </p:spPr>
      </p:pic>
    </p:spTree>
    <p:extLst>
      <p:ext uri="{BB962C8B-B14F-4D97-AF65-F5344CB8AC3E}">
        <p14:creationId xmlns:p14="http://schemas.microsoft.com/office/powerpoint/2010/main" val="2440023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2DAC132-5396-7B25-BCAC-2EC2BC2B12C4}"/>
              </a:ext>
            </a:extLst>
          </p:cNvPr>
          <p:cNvSpPr txBox="1"/>
          <p:nvPr/>
        </p:nvSpPr>
        <p:spPr>
          <a:xfrm>
            <a:off x="9283499" y="4301210"/>
            <a:ext cx="252795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BiSSE + FBD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Higher coverage, lower error</a:t>
            </a:r>
          </a:p>
        </p:txBody>
      </p:sp>
      <p:pic>
        <p:nvPicPr>
          <p:cNvPr id="14" name="Content Placeholder 4">
            <a:extLst>
              <a:ext uri="{FF2B5EF4-FFF2-40B4-BE49-F238E27FC236}">
                <a16:creationId xmlns:a16="http://schemas.microsoft.com/office/drawing/2014/main" id="{96810260-FD8D-FF81-37A3-5AF2288AE8BB}"/>
              </a:ext>
            </a:extLst>
          </p:cNvPr>
          <p:cNvPicPr>
            <a:picLocks noChangeAspect="1"/>
          </p:cNvPicPr>
          <p:nvPr/>
        </p:nvPicPr>
        <p:blipFill rotWithShape="1">
          <a:blip r:embed="rId3"/>
          <a:srcRect l="12412" t="23914" r="75837" b="61595"/>
          <a:stretch/>
        </p:blipFill>
        <p:spPr>
          <a:xfrm>
            <a:off x="9283500" y="2335811"/>
            <a:ext cx="1484670" cy="1600200"/>
          </a:xfrm>
          <a:prstGeom prst="rect">
            <a:avLst/>
          </a:prstGeom>
        </p:spPr>
      </p:pic>
      <p:sp>
        <p:nvSpPr>
          <p:cNvPr id="15" name="Rectangle 14">
            <a:extLst>
              <a:ext uri="{FF2B5EF4-FFF2-40B4-BE49-F238E27FC236}">
                <a16:creationId xmlns:a16="http://schemas.microsoft.com/office/drawing/2014/main" id="{B9CEBA1D-0B3B-1BB4-5381-0C2F890AA27C}"/>
              </a:ext>
            </a:extLst>
          </p:cNvPr>
          <p:cNvSpPr/>
          <p:nvPr/>
        </p:nvSpPr>
        <p:spPr>
          <a:xfrm>
            <a:off x="9426066" y="2443820"/>
            <a:ext cx="1342103" cy="1325563"/>
          </a:xfrm>
          <a:prstGeom prst="rect">
            <a:avLst/>
          </a:prstGeom>
          <a:noFill/>
          <a:ln w="76200">
            <a:solidFill>
              <a:srgbClr val="E39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Content Placeholder 4">
            <a:extLst>
              <a:ext uri="{FF2B5EF4-FFF2-40B4-BE49-F238E27FC236}">
                <a16:creationId xmlns:a16="http://schemas.microsoft.com/office/drawing/2014/main" id="{EECD4C70-D584-C152-9149-21A7D7C5E9DB}"/>
              </a:ext>
            </a:extLst>
          </p:cNvPr>
          <p:cNvPicPr>
            <a:picLocks noChangeAspect="1"/>
          </p:cNvPicPr>
          <p:nvPr/>
        </p:nvPicPr>
        <p:blipFill rotWithShape="1">
          <a:blip r:embed="rId3"/>
          <a:srcRect l="34784" t="24900" r="55642" b="63097"/>
          <a:stretch/>
        </p:blipFill>
        <p:spPr>
          <a:xfrm>
            <a:off x="10838746" y="2443820"/>
            <a:ext cx="1209725" cy="1325563"/>
          </a:xfrm>
          <a:prstGeom prst="rect">
            <a:avLst/>
          </a:prstGeom>
        </p:spPr>
      </p:pic>
      <p:sp>
        <p:nvSpPr>
          <p:cNvPr id="21" name="Rectangle 20">
            <a:extLst>
              <a:ext uri="{FF2B5EF4-FFF2-40B4-BE49-F238E27FC236}">
                <a16:creationId xmlns:a16="http://schemas.microsoft.com/office/drawing/2014/main" id="{4ADBEE40-22E1-D56B-7F40-DC42DA449E3E}"/>
              </a:ext>
            </a:extLst>
          </p:cNvPr>
          <p:cNvSpPr/>
          <p:nvPr/>
        </p:nvSpPr>
        <p:spPr>
          <a:xfrm>
            <a:off x="10838746" y="2443820"/>
            <a:ext cx="1209725" cy="1327535"/>
          </a:xfrm>
          <a:prstGeom prst="rect">
            <a:avLst/>
          </a:prstGeom>
          <a:noFill/>
          <a:ln w="76200">
            <a:solidFill>
              <a:srgbClr val="009F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3A954A5-CB8D-D9BE-B935-E3312730B4FE}"/>
              </a:ext>
            </a:extLst>
          </p:cNvPr>
          <p:cNvPicPr>
            <a:picLocks noChangeAspect="1"/>
          </p:cNvPicPr>
          <p:nvPr/>
        </p:nvPicPr>
        <p:blipFill rotWithShape="1">
          <a:blip r:embed="rId4"/>
          <a:srcRect l="7783" t="15476" r="7229" b="15774"/>
          <a:stretch/>
        </p:blipFill>
        <p:spPr>
          <a:xfrm>
            <a:off x="10101916" y="36691"/>
            <a:ext cx="2090084" cy="1690763"/>
          </a:xfrm>
          <a:prstGeom prst="rect">
            <a:avLst/>
          </a:prstGeom>
        </p:spPr>
      </p:pic>
      <p:sp>
        <p:nvSpPr>
          <p:cNvPr id="5" name="Title 1">
            <a:extLst>
              <a:ext uri="{FF2B5EF4-FFF2-40B4-BE49-F238E27FC236}">
                <a16:creationId xmlns:a16="http://schemas.microsoft.com/office/drawing/2014/main" id="{EAD2784F-4F3B-0802-FABB-FA94263E990A}"/>
              </a:ext>
            </a:extLst>
          </p:cNvPr>
          <p:cNvSpPr>
            <a:spLocks noGrp="1"/>
          </p:cNvSpPr>
          <p:nvPr>
            <p:ph type="title"/>
          </p:nvPr>
        </p:nvSpPr>
        <p:spPr>
          <a:xfrm>
            <a:off x="838200" y="365125"/>
            <a:ext cx="9612971" cy="1325563"/>
          </a:xfrm>
        </p:spPr>
        <p:txBody>
          <a:bodyPr/>
          <a:lstStyle/>
          <a:p>
            <a:r>
              <a:rPr lang="en-US" dirty="0"/>
              <a:t>Fossils: extinction rates are more accurate</a:t>
            </a:r>
          </a:p>
        </p:txBody>
      </p:sp>
      <p:pic>
        <p:nvPicPr>
          <p:cNvPr id="9" name="Picture 8">
            <a:extLst>
              <a:ext uri="{FF2B5EF4-FFF2-40B4-BE49-F238E27FC236}">
                <a16:creationId xmlns:a16="http://schemas.microsoft.com/office/drawing/2014/main" id="{08529909-487B-BC98-6B56-7578F8E4F4D4}"/>
              </a:ext>
            </a:extLst>
          </p:cNvPr>
          <p:cNvPicPr>
            <a:picLocks noChangeAspect="1"/>
          </p:cNvPicPr>
          <p:nvPr/>
        </p:nvPicPr>
        <p:blipFill>
          <a:blip r:embed="rId5"/>
          <a:stretch>
            <a:fillRect/>
          </a:stretch>
        </p:blipFill>
        <p:spPr>
          <a:xfrm>
            <a:off x="0" y="1342642"/>
            <a:ext cx="9355490" cy="5515357"/>
          </a:xfrm>
          <a:prstGeom prst="rect">
            <a:avLst/>
          </a:prstGeom>
        </p:spPr>
      </p:pic>
    </p:spTree>
    <p:extLst>
      <p:ext uri="{BB962C8B-B14F-4D97-AF65-F5344CB8AC3E}">
        <p14:creationId xmlns:p14="http://schemas.microsoft.com/office/powerpoint/2010/main" val="41280813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01D182-9B93-1539-98B7-24CBC58849C7}"/>
              </a:ext>
            </a:extLst>
          </p:cNvPr>
          <p:cNvPicPr>
            <a:picLocks noChangeAspect="1"/>
          </p:cNvPicPr>
          <p:nvPr/>
        </p:nvPicPr>
        <p:blipFill>
          <a:blip r:embed="rId3"/>
          <a:stretch>
            <a:fillRect/>
          </a:stretch>
        </p:blipFill>
        <p:spPr>
          <a:xfrm>
            <a:off x="0" y="1641745"/>
            <a:ext cx="8848134" cy="5216255"/>
          </a:xfrm>
          <a:prstGeom prst="rect">
            <a:avLst/>
          </a:prstGeom>
        </p:spPr>
      </p:pic>
      <p:sp>
        <p:nvSpPr>
          <p:cNvPr id="2" name="Title 1">
            <a:extLst>
              <a:ext uri="{FF2B5EF4-FFF2-40B4-BE49-F238E27FC236}">
                <a16:creationId xmlns:a16="http://schemas.microsoft.com/office/drawing/2014/main" id="{74F9125D-70FE-2EAC-CDA1-83AB96D822C0}"/>
              </a:ext>
            </a:extLst>
          </p:cNvPr>
          <p:cNvSpPr>
            <a:spLocks noGrp="1"/>
          </p:cNvSpPr>
          <p:nvPr>
            <p:ph type="title"/>
          </p:nvPr>
        </p:nvSpPr>
        <p:spPr>
          <a:xfrm>
            <a:off x="838200" y="365125"/>
            <a:ext cx="10775868" cy="1325563"/>
          </a:xfrm>
        </p:spPr>
        <p:txBody>
          <a:bodyPr/>
          <a:lstStyle/>
          <a:p>
            <a:r>
              <a:rPr lang="en-US" dirty="0" err="1"/>
              <a:t>BiSSE</a:t>
            </a:r>
            <a:r>
              <a:rPr lang="en-US" dirty="0"/>
              <a:t>: likely to exhibit false positives</a:t>
            </a:r>
          </a:p>
        </p:txBody>
      </p:sp>
      <p:pic>
        <p:nvPicPr>
          <p:cNvPr id="12" name="Content Placeholder 4">
            <a:extLst>
              <a:ext uri="{FF2B5EF4-FFF2-40B4-BE49-F238E27FC236}">
                <a16:creationId xmlns:a16="http://schemas.microsoft.com/office/drawing/2014/main" id="{F83D6DD0-E532-5B63-0954-B11C470B38E7}"/>
              </a:ext>
            </a:extLst>
          </p:cNvPr>
          <p:cNvPicPr>
            <a:picLocks noGrp="1" noChangeAspect="1"/>
          </p:cNvPicPr>
          <p:nvPr>
            <p:ph idx="1"/>
          </p:nvPr>
        </p:nvPicPr>
        <p:blipFill rotWithShape="1">
          <a:blip r:embed="rId4"/>
          <a:srcRect l="12412" t="23914" r="65704" b="61595"/>
          <a:stretch/>
        </p:blipFill>
        <p:spPr>
          <a:xfrm>
            <a:off x="9283499" y="2335811"/>
            <a:ext cx="2764973" cy="1600200"/>
          </a:xfrm>
        </p:spPr>
      </p:pic>
      <p:sp>
        <p:nvSpPr>
          <p:cNvPr id="13" name="Rectangle 12">
            <a:extLst>
              <a:ext uri="{FF2B5EF4-FFF2-40B4-BE49-F238E27FC236}">
                <a16:creationId xmlns:a16="http://schemas.microsoft.com/office/drawing/2014/main" id="{3B60CB6E-4544-0B19-9C0A-E90DDFE0CBE1}"/>
              </a:ext>
            </a:extLst>
          </p:cNvPr>
          <p:cNvSpPr/>
          <p:nvPr/>
        </p:nvSpPr>
        <p:spPr>
          <a:xfrm>
            <a:off x="9426066" y="2443820"/>
            <a:ext cx="1342103" cy="1325563"/>
          </a:xfrm>
          <a:prstGeom prst="rect">
            <a:avLst/>
          </a:prstGeom>
          <a:noFill/>
          <a:ln w="76200">
            <a:solidFill>
              <a:srgbClr val="E39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39EE76E-E115-F5F3-B405-4FB400B7A2C4}"/>
              </a:ext>
            </a:extLst>
          </p:cNvPr>
          <p:cNvSpPr/>
          <p:nvPr/>
        </p:nvSpPr>
        <p:spPr>
          <a:xfrm>
            <a:off x="10820917" y="2443820"/>
            <a:ext cx="1227555" cy="1327535"/>
          </a:xfrm>
          <a:prstGeom prst="rect">
            <a:avLst/>
          </a:prstGeom>
          <a:noFill/>
          <a:ln w="76200">
            <a:solidFill>
              <a:srgbClr val="56B4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C5CAD59-62F9-F405-5051-588C5861FC4F}"/>
              </a:ext>
            </a:extLst>
          </p:cNvPr>
          <p:cNvSpPr txBox="1"/>
          <p:nvPr/>
        </p:nvSpPr>
        <p:spPr>
          <a:xfrm>
            <a:off x="9283498" y="4301210"/>
            <a:ext cx="2908501" cy="1477328"/>
          </a:xfrm>
          <a:prstGeom prst="rect">
            <a:avLst/>
          </a:prstGeom>
          <a:noFill/>
        </p:spPr>
        <p:txBody>
          <a:bodyPr wrap="square" rtlCol="0">
            <a:spAutoFit/>
          </a:bodyPr>
          <a:lstStyle/>
          <a:p>
            <a:pPr marL="285750" indent="-285750">
              <a:buFont typeface="Arial" panose="020B0604020202020204" pitchFamily="34" charset="0"/>
              <a:buChar char="•"/>
            </a:pPr>
            <a:r>
              <a:rPr lang="en-US" dirty="0" err="1"/>
              <a:t>BiSSE</a:t>
            </a:r>
            <a:r>
              <a:rPr lang="en-US" dirty="0"/>
              <a:t> with extant-only trees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Results agree with </a:t>
            </a:r>
            <a:r>
              <a:rPr lang="en-US" dirty="0" err="1"/>
              <a:t>Rabosky</a:t>
            </a:r>
            <a:r>
              <a:rPr lang="en-US" dirty="0"/>
              <a:t> &amp; Goldberg 2015</a:t>
            </a:r>
          </a:p>
        </p:txBody>
      </p:sp>
      <p:sp>
        <p:nvSpPr>
          <p:cNvPr id="11" name="Rectangle 10">
            <a:extLst>
              <a:ext uri="{FF2B5EF4-FFF2-40B4-BE49-F238E27FC236}">
                <a16:creationId xmlns:a16="http://schemas.microsoft.com/office/drawing/2014/main" id="{449627B7-5BBA-B393-60EE-0C2457553BCA}"/>
              </a:ext>
            </a:extLst>
          </p:cNvPr>
          <p:cNvSpPr/>
          <p:nvPr/>
        </p:nvSpPr>
        <p:spPr>
          <a:xfrm>
            <a:off x="2627101" y="2335811"/>
            <a:ext cx="5884721" cy="201696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8614BC2C-049E-0A54-77C7-E2881E856897}"/>
              </a:ext>
            </a:extLst>
          </p:cNvPr>
          <p:cNvSpPr/>
          <p:nvPr/>
        </p:nvSpPr>
        <p:spPr>
          <a:xfrm>
            <a:off x="238350" y="2286824"/>
            <a:ext cx="8583468" cy="204628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44FD5E9-B43C-A935-C212-C30F00664C73}"/>
              </a:ext>
            </a:extLst>
          </p:cNvPr>
          <p:cNvSpPr/>
          <p:nvPr/>
        </p:nvSpPr>
        <p:spPr>
          <a:xfrm>
            <a:off x="2576805" y="2023154"/>
            <a:ext cx="5967675" cy="455693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5" name="Picture 24">
            <a:extLst>
              <a:ext uri="{FF2B5EF4-FFF2-40B4-BE49-F238E27FC236}">
                <a16:creationId xmlns:a16="http://schemas.microsoft.com/office/drawing/2014/main" id="{A5D4C41D-3433-EABD-B364-A9D71B8B5ED0}"/>
              </a:ext>
            </a:extLst>
          </p:cNvPr>
          <p:cNvPicPr>
            <a:picLocks noChangeAspect="1"/>
          </p:cNvPicPr>
          <p:nvPr/>
        </p:nvPicPr>
        <p:blipFill rotWithShape="1">
          <a:blip r:embed="rId5"/>
          <a:srcRect l="6725" t="14079" r="6637" b="14496"/>
          <a:stretch/>
        </p:blipFill>
        <p:spPr>
          <a:xfrm>
            <a:off x="10250942" y="1"/>
            <a:ext cx="1941058" cy="1600200"/>
          </a:xfrm>
          <a:prstGeom prst="rect">
            <a:avLst/>
          </a:prstGeom>
        </p:spPr>
      </p:pic>
    </p:spTree>
    <p:extLst>
      <p:ext uri="{BB962C8B-B14F-4D97-AF65-F5344CB8AC3E}">
        <p14:creationId xmlns:p14="http://schemas.microsoft.com/office/powerpoint/2010/main" val="3817584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9125D-70FE-2EAC-CDA1-83AB96D822C0}"/>
              </a:ext>
            </a:extLst>
          </p:cNvPr>
          <p:cNvSpPr>
            <a:spLocks noGrp="1"/>
          </p:cNvSpPr>
          <p:nvPr>
            <p:ph type="title"/>
          </p:nvPr>
        </p:nvSpPr>
        <p:spPr>
          <a:xfrm>
            <a:off x="838200" y="365125"/>
            <a:ext cx="10775868" cy="1325563"/>
          </a:xfrm>
        </p:spPr>
        <p:txBody>
          <a:bodyPr/>
          <a:lstStyle/>
          <a:p>
            <a:r>
              <a:rPr lang="en-US" dirty="0"/>
              <a:t>Fossils: likely to exhibit false positives</a:t>
            </a:r>
          </a:p>
        </p:txBody>
      </p:sp>
      <p:pic>
        <p:nvPicPr>
          <p:cNvPr id="12" name="Content Placeholder 4">
            <a:extLst>
              <a:ext uri="{FF2B5EF4-FFF2-40B4-BE49-F238E27FC236}">
                <a16:creationId xmlns:a16="http://schemas.microsoft.com/office/drawing/2014/main" id="{F83D6DD0-E532-5B63-0954-B11C470B38E7}"/>
              </a:ext>
            </a:extLst>
          </p:cNvPr>
          <p:cNvPicPr>
            <a:picLocks noGrp="1" noChangeAspect="1"/>
          </p:cNvPicPr>
          <p:nvPr>
            <p:ph idx="1"/>
          </p:nvPr>
        </p:nvPicPr>
        <p:blipFill rotWithShape="1">
          <a:blip r:embed="rId3"/>
          <a:srcRect l="12412" t="23914" r="65704" b="61595"/>
          <a:stretch/>
        </p:blipFill>
        <p:spPr>
          <a:xfrm>
            <a:off x="9283499" y="2335811"/>
            <a:ext cx="2764973" cy="1600200"/>
          </a:xfrm>
        </p:spPr>
      </p:pic>
      <p:sp>
        <p:nvSpPr>
          <p:cNvPr id="13" name="Rectangle 12">
            <a:extLst>
              <a:ext uri="{FF2B5EF4-FFF2-40B4-BE49-F238E27FC236}">
                <a16:creationId xmlns:a16="http://schemas.microsoft.com/office/drawing/2014/main" id="{3B60CB6E-4544-0B19-9C0A-E90DDFE0CBE1}"/>
              </a:ext>
            </a:extLst>
          </p:cNvPr>
          <p:cNvSpPr/>
          <p:nvPr/>
        </p:nvSpPr>
        <p:spPr>
          <a:xfrm>
            <a:off x="9426066" y="2443820"/>
            <a:ext cx="1342103" cy="1325563"/>
          </a:xfrm>
          <a:prstGeom prst="rect">
            <a:avLst/>
          </a:prstGeom>
          <a:noFill/>
          <a:ln w="76200">
            <a:solidFill>
              <a:srgbClr val="E39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39EE76E-E115-F5F3-B405-4FB400B7A2C4}"/>
              </a:ext>
            </a:extLst>
          </p:cNvPr>
          <p:cNvSpPr/>
          <p:nvPr/>
        </p:nvSpPr>
        <p:spPr>
          <a:xfrm>
            <a:off x="10820917" y="2443820"/>
            <a:ext cx="1227555" cy="1327535"/>
          </a:xfrm>
          <a:prstGeom prst="rect">
            <a:avLst/>
          </a:prstGeom>
          <a:noFill/>
          <a:ln w="76200">
            <a:solidFill>
              <a:srgbClr val="56B4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C5CAD59-62F9-F405-5051-588C5861FC4F}"/>
              </a:ext>
            </a:extLst>
          </p:cNvPr>
          <p:cNvSpPr txBox="1"/>
          <p:nvPr/>
        </p:nvSpPr>
        <p:spPr>
          <a:xfrm>
            <a:off x="9283498" y="4301210"/>
            <a:ext cx="2908501" cy="1477328"/>
          </a:xfrm>
          <a:prstGeom prst="rect">
            <a:avLst/>
          </a:prstGeom>
          <a:noFill/>
        </p:spPr>
        <p:txBody>
          <a:bodyPr wrap="square" rtlCol="0">
            <a:spAutoFit/>
          </a:bodyPr>
          <a:lstStyle/>
          <a:p>
            <a:pPr marL="285750" indent="-285750">
              <a:buFont typeface="Arial" panose="020B0604020202020204" pitchFamily="34" charset="0"/>
              <a:buChar char="•"/>
            </a:pPr>
            <a:r>
              <a:rPr lang="en-US" dirty="0" err="1"/>
              <a:t>BiSSE</a:t>
            </a:r>
            <a:r>
              <a:rPr lang="en-US" dirty="0"/>
              <a:t> + FBD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Same pattern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20" name="Picture 19">
            <a:extLst>
              <a:ext uri="{FF2B5EF4-FFF2-40B4-BE49-F238E27FC236}">
                <a16:creationId xmlns:a16="http://schemas.microsoft.com/office/drawing/2014/main" id="{F908D5E0-0AC0-8288-2C5F-EDB05C301964}"/>
              </a:ext>
            </a:extLst>
          </p:cNvPr>
          <p:cNvPicPr>
            <a:picLocks noChangeAspect="1"/>
          </p:cNvPicPr>
          <p:nvPr/>
        </p:nvPicPr>
        <p:blipFill rotWithShape="1">
          <a:blip r:embed="rId4"/>
          <a:srcRect l="7783" t="15476" r="7229" b="15774"/>
          <a:stretch/>
        </p:blipFill>
        <p:spPr>
          <a:xfrm>
            <a:off x="10101916" y="36691"/>
            <a:ext cx="2090084" cy="1690763"/>
          </a:xfrm>
          <a:prstGeom prst="rect">
            <a:avLst/>
          </a:prstGeom>
        </p:spPr>
      </p:pic>
      <p:pic>
        <p:nvPicPr>
          <p:cNvPr id="4" name="Picture 3">
            <a:extLst>
              <a:ext uri="{FF2B5EF4-FFF2-40B4-BE49-F238E27FC236}">
                <a16:creationId xmlns:a16="http://schemas.microsoft.com/office/drawing/2014/main" id="{873AFD22-D65E-E81B-EAD4-56E1CCFBD29A}"/>
              </a:ext>
            </a:extLst>
          </p:cNvPr>
          <p:cNvPicPr>
            <a:picLocks noChangeAspect="1"/>
          </p:cNvPicPr>
          <p:nvPr/>
        </p:nvPicPr>
        <p:blipFill>
          <a:blip r:embed="rId5"/>
          <a:stretch>
            <a:fillRect/>
          </a:stretch>
        </p:blipFill>
        <p:spPr>
          <a:xfrm>
            <a:off x="0" y="1641745"/>
            <a:ext cx="8848134" cy="5216255"/>
          </a:xfrm>
          <a:prstGeom prst="rect">
            <a:avLst/>
          </a:prstGeom>
        </p:spPr>
      </p:pic>
    </p:spTree>
    <p:extLst>
      <p:ext uri="{BB962C8B-B14F-4D97-AF65-F5344CB8AC3E}">
        <p14:creationId xmlns:p14="http://schemas.microsoft.com/office/powerpoint/2010/main" val="3188779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9125D-70FE-2EAC-CDA1-83AB96D822C0}"/>
              </a:ext>
            </a:extLst>
          </p:cNvPr>
          <p:cNvSpPr>
            <a:spLocks noGrp="1"/>
          </p:cNvSpPr>
          <p:nvPr>
            <p:ph type="title"/>
          </p:nvPr>
        </p:nvSpPr>
        <p:spPr>
          <a:xfrm>
            <a:off x="838200" y="365125"/>
            <a:ext cx="10775868" cy="1325563"/>
          </a:xfrm>
        </p:spPr>
        <p:txBody>
          <a:bodyPr/>
          <a:lstStyle/>
          <a:p>
            <a:r>
              <a:rPr lang="en-US" dirty="0"/>
              <a:t>Fossils: for extinction, no pattern </a:t>
            </a:r>
          </a:p>
        </p:txBody>
      </p:sp>
      <p:sp>
        <p:nvSpPr>
          <p:cNvPr id="16" name="TextBox 15">
            <a:extLst>
              <a:ext uri="{FF2B5EF4-FFF2-40B4-BE49-F238E27FC236}">
                <a16:creationId xmlns:a16="http://schemas.microsoft.com/office/drawing/2014/main" id="{0C5CAD59-62F9-F405-5051-588C5861FC4F}"/>
              </a:ext>
            </a:extLst>
          </p:cNvPr>
          <p:cNvSpPr txBox="1"/>
          <p:nvPr/>
        </p:nvSpPr>
        <p:spPr>
          <a:xfrm>
            <a:off x="9283498" y="4301210"/>
            <a:ext cx="2908501" cy="1477328"/>
          </a:xfrm>
          <a:prstGeom prst="rect">
            <a:avLst/>
          </a:prstGeom>
          <a:noFill/>
        </p:spPr>
        <p:txBody>
          <a:bodyPr wrap="square" rtlCol="0">
            <a:spAutoFit/>
          </a:bodyPr>
          <a:lstStyle/>
          <a:p>
            <a:pPr marL="285750" indent="-285750">
              <a:buFont typeface="Arial" panose="020B0604020202020204" pitchFamily="34" charset="0"/>
              <a:buChar char="•"/>
            </a:pPr>
            <a:r>
              <a:rPr lang="en-US" dirty="0" err="1"/>
              <a:t>BiSSE</a:t>
            </a:r>
            <a:r>
              <a:rPr lang="en-US" dirty="0"/>
              <a:t> + FBD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Identifiability is still a problem even with improved estimates</a:t>
            </a:r>
          </a:p>
        </p:txBody>
      </p:sp>
      <p:pic>
        <p:nvPicPr>
          <p:cNvPr id="9" name="Content Placeholder 4">
            <a:extLst>
              <a:ext uri="{FF2B5EF4-FFF2-40B4-BE49-F238E27FC236}">
                <a16:creationId xmlns:a16="http://schemas.microsoft.com/office/drawing/2014/main" id="{25D18648-6400-B2C8-ADF4-96BA29D1DFA2}"/>
              </a:ext>
            </a:extLst>
          </p:cNvPr>
          <p:cNvPicPr>
            <a:picLocks noChangeAspect="1"/>
          </p:cNvPicPr>
          <p:nvPr/>
        </p:nvPicPr>
        <p:blipFill rotWithShape="1">
          <a:blip r:embed="rId3"/>
          <a:srcRect l="12412" t="23914" r="75837" b="61595"/>
          <a:stretch/>
        </p:blipFill>
        <p:spPr>
          <a:xfrm>
            <a:off x="9283500" y="2335811"/>
            <a:ext cx="1484670" cy="1600200"/>
          </a:xfrm>
          <a:prstGeom prst="rect">
            <a:avLst/>
          </a:prstGeom>
        </p:spPr>
      </p:pic>
      <p:sp>
        <p:nvSpPr>
          <p:cNvPr id="10" name="Rectangle 9">
            <a:extLst>
              <a:ext uri="{FF2B5EF4-FFF2-40B4-BE49-F238E27FC236}">
                <a16:creationId xmlns:a16="http://schemas.microsoft.com/office/drawing/2014/main" id="{DC4F013F-DA7F-EA63-6948-33D07FEC1513}"/>
              </a:ext>
            </a:extLst>
          </p:cNvPr>
          <p:cNvSpPr/>
          <p:nvPr/>
        </p:nvSpPr>
        <p:spPr>
          <a:xfrm>
            <a:off x="9426066" y="2443820"/>
            <a:ext cx="1342103" cy="1325563"/>
          </a:xfrm>
          <a:prstGeom prst="rect">
            <a:avLst/>
          </a:prstGeom>
          <a:noFill/>
          <a:ln w="76200">
            <a:solidFill>
              <a:srgbClr val="E39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4">
            <a:extLst>
              <a:ext uri="{FF2B5EF4-FFF2-40B4-BE49-F238E27FC236}">
                <a16:creationId xmlns:a16="http://schemas.microsoft.com/office/drawing/2014/main" id="{3645908E-BCE1-DF77-36FB-90CC1D1F140B}"/>
              </a:ext>
            </a:extLst>
          </p:cNvPr>
          <p:cNvPicPr>
            <a:picLocks noChangeAspect="1"/>
          </p:cNvPicPr>
          <p:nvPr/>
        </p:nvPicPr>
        <p:blipFill rotWithShape="1">
          <a:blip r:embed="rId3"/>
          <a:srcRect l="34784" t="24900" r="55642" b="63097"/>
          <a:stretch/>
        </p:blipFill>
        <p:spPr>
          <a:xfrm>
            <a:off x="10838746" y="2443820"/>
            <a:ext cx="1209725" cy="1325563"/>
          </a:xfrm>
          <a:prstGeom prst="rect">
            <a:avLst/>
          </a:prstGeom>
        </p:spPr>
      </p:pic>
      <p:sp>
        <p:nvSpPr>
          <p:cNvPr id="18" name="Rectangle 17">
            <a:extLst>
              <a:ext uri="{FF2B5EF4-FFF2-40B4-BE49-F238E27FC236}">
                <a16:creationId xmlns:a16="http://schemas.microsoft.com/office/drawing/2014/main" id="{CC112AAC-5BE9-3E50-9E79-617689635346}"/>
              </a:ext>
            </a:extLst>
          </p:cNvPr>
          <p:cNvSpPr/>
          <p:nvPr/>
        </p:nvSpPr>
        <p:spPr>
          <a:xfrm>
            <a:off x="10838746" y="2443820"/>
            <a:ext cx="1209725" cy="1327535"/>
          </a:xfrm>
          <a:prstGeom prst="rect">
            <a:avLst/>
          </a:prstGeom>
          <a:noFill/>
          <a:ln w="76200">
            <a:solidFill>
              <a:srgbClr val="009F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952A3995-05D6-67ED-F9FA-6A3AF3DC7832}"/>
              </a:ext>
            </a:extLst>
          </p:cNvPr>
          <p:cNvPicPr>
            <a:picLocks noChangeAspect="1"/>
          </p:cNvPicPr>
          <p:nvPr/>
        </p:nvPicPr>
        <p:blipFill rotWithShape="1">
          <a:blip r:embed="rId4"/>
          <a:srcRect l="7783" t="15476" r="7229" b="15774"/>
          <a:stretch/>
        </p:blipFill>
        <p:spPr>
          <a:xfrm>
            <a:off x="10101916" y="36691"/>
            <a:ext cx="2090084" cy="1690763"/>
          </a:xfrm>
          <a:prstGeom prst="rect">
            <a:avLst/>
          </a:prstGeom>
        </p:spPr>
      </p:pic>
      <p:pic>
        <p:nvPicPr>
          <p:cNvPr id="4" name="Picture 3">
            <a:extLst>
              <a:ext uri="{FF2B5EF4-FFF2-40B4-BE49-F238E27FC236}">
                <a16:creationId xmlns:a16="http://schemas.microsoft.com/office/drawing/2014/main" id="{414859E0-75F1-A290-A3D3-23AD4CE5BE1C}"/>
              </a:ext>
            </a:extLst>
          </p:cNvPr>
          <p:cNvPicPr>
            <a:picLocks noChangeAspect="1"/>
          </p:cNvPicPr>
          <p:nvPr/>
        </p:nvPicPr>
        <p:blipFill>
          <a:blip r:embed="rId5"/>
          <a:stretch>
            <a:fillRect/>
          </a:stretch>
        </p:blipFill>
        <p:spPr>
          <a:xfrm>
            <a:off x="441856" y="2019122"/>
            <a:ext cx="7820402" cy="4610374"/>
          </a:xfrm>
          <a:prstGeom prst="rect">
            <a:avLst/>
          </a:prstGeom>
        </p:spPr>
      </p:pic>
    </p:spTree>
    <p:extLst>
      <p:ext uri="{BB962C8B-B14F-4D97-AF65-F5344CB8AC3E}">
        <p14:creationId xmlns:p14="http://schemas.microsoft.com/office/powerpoint/2010/main" val="1417881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17F1D-9F1A-A5CA-CBDA-EB3154AC50D1}"/>
              </a:ext>
            </a:extLst>
          </p:cNvPr>
          <p:cNvSpPr>
            <a:spLocks noGrp="1"/>
          </p:cNvSpPr>
          <p:nvPr>
            <p:ph type="title"/>
          </p:nvPr>
        </p:nvSpPr>
        <p:spPr/>
        <p:txBody>
          <a:bodyPr/>
          <a:lstStyle/>
          <a:p>
            <a:r>
              <a:rPr lang="en-US" dirty="0"/>
              <a:t>How do traits affect diversification?</a:t>
            </a:r>
          </a:p>
        </p:txBody>
      </p:sp>
      <p:pic>
        <p:nvPicPr>
          <p:cNvPr id="5" name="Content Placeholder 4">
            <a:extLst>
              <a:ext uri="{FF2B5EF4-FFF2-40B4-BE49-F238E27FC236}">
                <a16:creationId xmlns:a16="http://schemas.microsoft.com/office/drawing/2014/main" id="{16046803-BD77-645D-DDBC-8508FE39B6D5}"/>
              </a:ext>
            </a:extLst>
          </p:cNvPr>
          <p:cNvPicPr>
            <a:picLocks noGrp="1" noChangeAspect="1"/>
          </p:cNvPicPr>
          <p:nvPr>
            <p:ph idx="1"/>
          </p:nvPr>
        </p:nvPicPr>
        <p:blipFill>
          <a:blip r:embed="rId3"/>
          <a:stretch>
            <a:fillRect/>
          </a:stretch>
        </p:blipFill>
        <p:spPr>
          <a:xfrm>
            <a:off x="838200" y="1690688"/>
            <a:ext cx="9766300" cy="1473200"/>
          </a:xfrm>
          <a:effectLst>
            <a:outerShdw blurRad="524721" dist="190471" dir="3240000" sx="101000" sy="101000" algn="t" rotWithShape="0">
              <a:prstClr val="black">
                <a:alpha val="40000"/>
              </a:prstClr>
            </a:outerShdw>
          </a:effectLst>
        </p:spPr>
      </p:pic>
      <p:pic>
        <p:nvPicPr>
          <p:cNvPr id="7" name="Picture 6">
            <a:extLst>
              <a:ext uri="{FF2B5EF4-FFF2-40B4-BE49-F238E27FC236}">
                <a16:creationId xmlns:a16="http://schemas.microsoft.com/office/drawing/2014/main" id="{2E308E2D-EEBB-4840-B594-9D038BFA698A}"/>
              </a:ext>
            </a:extLst>
          </p:cNvPr>
          <p:cNvPicPr>
            <a:picLocks noChangeAspect="1"/>
          </p:cNvPicPr>
          <p:nvPr/>
        </p:nvPicPr>
        <p:blipFill>
          <a:blip r:embed="rId4"/>
          <a:stretch>
            <a:fillRect/>
          </a:stretch>
        </p:blipFill>
        <p:spPr>
          <a:xfrm>
            <a:off x="2065799" y="2181431"/>
            <a:ext cx="7772400" cy="3025364"/>
          </a:xfrm>
          <a:prstGeom prst="rect">
            <a:avLst/>
          </a:prstGeom>
          <a:effectLst>
            <a:outerShdw blurRad="524721" dist="190471" dir="3240000" sx="101000" sy="101000" algn="t" rotWithShape="0">
              <a:prstClr val="black">
                <a:alpha val="40000"/>
              </a:prstClr>
            </a:outerShdw>
          </a:effectLst>
        </p:spPr>
      </p:pic>
      <p:pic>
        <p:nvPicPr>
          <p:cNvPr id="9" name="Picture 8">
            <a:extLst>
              <a:ext uri="{FF2B5EF4-FFF2-40B4-BE49-F238E27FC236}">
                <a16:creationId xmlns:a16="http://schemas.microsoft.com/office/drawing/2014/main" id="{057866DC-27A2-EFF6-B1A3-8D2F5BB9B687}"/>
              </a:ext>
            </a:extLst>
          </p:cNvPr>
          <p:cNvPicPr>
            <a:picLocks noChangeAspect="1"/>
          </p:cNvPicPr>
          <p:nvPr/>
        </p:nvPicPr>
        <p:blipFill>
          <a:blip r:embed="rId5"/>
          <a:stretch>
            <a:fillRect/>
          </a:stretch>
        </p:blipFill>
        <p:spPr>
          <a:xfrm>
            <a:off x="3885586" y="2809275"/>
            <a:ext cx="7772400" cy="2183258"/>
          </a:xfrm>
          <a:prstGeom prst="rect">
            <a:avLst/>
          </a:prstGeom>
          <a:effectLst>
            <a:outerShdw blurRad="524721" dist="190471" dir="3240000" sx="101000" sy="101000" algn="t" rotWithShape="0">
              <a:prstClr val="black">
                <a:alpha val="40000"/>
              </a:prstClr>
            </a:outerShdw>
          </a:effectLst>
        </p:spPr>
      </p:pic>
      <p:pic>
        <p:nvPicPr>
          <p:cNvPr id="13" name="Picture 12">
            <a:extLst>
              <a:ext uri="{FF2B5EF4-FFF2-40B4-BE49-F238E27FC236}">
                <a16:creationId xmlns:a16="http://schemas.microsoft.com/office/drawing/2014/main" id="{2999D351-1F6B-9A13-2013-60D75524F453}"/>
              </a:ext>
            </a:extLst>
          </p:cNvPr>
          <p:cNvPicPr>
            <a:picLocks noChangeAspect="1"/>
          </p:cNvPicPr>
          <p:nvPr/>
        </p:nvPicPr>
        <p:blipFill>
          <a:blip r:embed="rId6"/>
          <a:stretch>
            <a:fillRect/>
          </a:stretch>
        </p:blipFill>
        <p:spPr>
          <a:xfrm>
            <a:off x="1012313" y="2940299"/>
            <a:ext cx="7772400" cy="2490085"/>
          </a:xfrm>
          <a:prstGeom prst="rect">
            <a:avLst/>
          </a:prstGeom>
          <a:effectLst>
            <a:outerShdw blurRad="524721" dist="190471" dir="3240000" sx="101000" sy="101000" algn="t" rotWithShape="0">
              <a:prstClr val="black">
                <a:alpha val="40000"/>
              </a:prstClr>
            </a:outerShdw>
          </a:effectLst>
        </p:spPr>
      </p:pic>
      <p:pic>
        <p:nvPicPr>
          <p:cNvPr id="11" name="Picture 10">
            <a:extLst>
              <a:ext uri="{FF2B5EF4-FFF2-40B4-BE49-F238E27FC236}">
                <a16:creationId xmlns:a16="http://schemas.microsoft.com/office/drawing/2014/main" id="{A190E579-53CB-0316-CF65-691A7BE2F0B5}"/>
              </a:ext>
            </a:extLst>
          </p:cNvPr>
          <p:cNvPicPr>
            <a:picLocks noChangeAspect="1"/>
          </p:cNvPicPr>
          <p:nvPr/>
        </p:nvPicPr>
        <p:blipFill>
          <a:blip r:embed="rId7"/>
          <a:stretch>
            <a:fillRect/>
          </a:stretch>
        </p:blipFill>
        <p:spPr>
          <a:xfrm>
            <a:off x="2832100" y="3402343"/>
            <a:ext cx="7772400" cy="3081160"/>
          </a:xfrm>
          <a:prstGeom prst="rect">
            <a:avLst/>
          </a:prstGeom>
          <a:effectLst>
            <a:outerShdw blurRad="524721" dist="190471" dir="3240000" sx="101000" sy="101000" algn="t" rotWithShape="0">
              <a:prstClr val="black">
                <a:alpha val="40000"/>
              </a:prstClr>
            </a:outerShdw>
          </a:effectLst>
        </p:spPr>
      </p:pic>
      <p:pic>
        <p:nvPicPr>
          <p:cNvPr id="15" name="Picture 14">
            <a:extLst>
              <a:ext uri="{FF2B5EF4-FFF2-40B4-BE49-F238E27FC236}">
                <a16:creationId xmlns:a16="http://schemas.microsoft.com/office/drawing/2014/main" id="{E4C701BB-6806-1F81-D040-FDCE9B227870}"/>
              </a:ext>
            </a:extLst>
          </p:cNvPr>
          <p:cNvPicPr>
            <a:picLocks noChangeAspect="1"/>
          </p:cNvPicPr>
          <p:nvPr/>
        </p:nvPicPr>
        <p:blipFill>
          <a:blip r:embed="rId8"/>
          <a:stretch>
            <a:fillRect/>
          </a:stretch>
        </p:blipFill>
        <p:spPr>
          <a:xfrm>
            <a:off x="4419600" y="3791732"/>
            <a:ext cx="7772400" cy="2665099"/>
          </a:xfrm>
          <a:prstGeom prst="rect">
            <a:avLst/>
          </a:prstGeom>
          <a:effectLst>
            <a:outerShdw blurRad="524721" dist="190471" dir="3240000" sx="101000" sy="101000" algn="t" rotWithShape="0">
              <a:prstClr val="black">
                <a:alpha val="40000"/>
              </a:prstClr>
            </a:outerShdw>
          </a:effectLst>
        </p:spPr>
      </p:pic>
    </p:spTree>
    <p:extLst>
      <p:ext uri="{BB962C8B-B14F-4D97-AF65-F5344CB8AC3E}">
        <p14:creationId xmlns:p14="http://schemas.microsoft.com/office/powerpoint/2010/main" val="736738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F5A06-3613-33B8-E3D4-035911473E89}"/>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9ABFA1C6-AAA8-71F7-6D65-97A2ACC6896C}"/>
              </a:ext>
            </a:extLst>
          </p:cNvPr>
          <p:cNvSpPr>
            <a:spLocks noGrp="1"/>
          </p:cNvSpPr>
          <p:nvPr>
            <p:ph idx="1"/>
          </p:nvPr>
        </p:nvSpPr>
        <p:spPr/>
        <p:txBody>
          <a:bodyPr/>
          <a:lstStyle/>
          <a:p>
            <a:r>
              <a:rPr lang="en-US" dirty="0"/>
              <a:t>Adding fossil data allows for more accurate extinction estimates, but does not affect false positives</a:t>
            </a:r>
          </a:p>
          <a:p>
            <a:endParaRPr lang="en-US" dirty="0"/>
          </a:p>
          <a:p>
            <a:r>
              <a:rPr lang="en-US" dirty="0"/>
              <a:t>Transition rate estimate accuracy improves, but is still significantly uncertain</a:t>
            </a:r>
          </a:p>
          <a:p>
            <a:pPr marL="0" indent="0">
              <a:buNone/>
            </a:pPr>
            <a:endParaRPr lang="en-US" dirty="0"/>
          </a:p>
          <a:p>
            <a:r>
              <a:rPr lang="en-US" dirty="0"/>
              <a:t>Empiricists: use fossils! Extinction estimates really need it</a:t>
            </a:r>
          </a:p>
        </p:txBody>
      </p:sp>
    </p:spTree>
    <p:extLst>
      <p:ext uri="{BB962C8B-B14F-4D97-AF65-F5344CB8AC3E}">
        <p14:creationId xmlns:p14="http://schemas.microsoft.com/office/powerpoint/2010/main" val="2554422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F5A06-3613-33B8-E3D4-035911473E89}"/>
              </a:ext>
            </a:extLst>
          </p:cNvPr>
          <p:cNvSpPr>
            <a:spLocks noGrp="1"/>
          </p:cNvSpPr>
          <p:nvPr>
            <p:ph type="title"/>
          </p:nvPr>
        </p:nvSpPr>
        <p:spPr/>
        <p:txBody>
          <a:bodyPr/>
          <a:lstStyle/>
          <a:p>
            <a:r>
              <a:rPr lang="en-US" dirty="0"/>
              <a:t>Ongoing work</a:t>
            </a:r>
          </a:p>
        </p:txBody>
      </p:sp>
      <p:sp>
        <p:nvSpPr>
          <p:cNvPr id="3" name="Content Placeholder 2">
            <a:extLst>
              <a:ext uri="{FF2B5EF4-FFF2-40B4-BE49-F238E27FC236}">
                <a16:creationId xmlns:a16="http://schemas.microsoft.com/office/drawing/2014/main" id="{9ABFA1C6-AAA8-71F7-6D65-97A2ACC6896C}"/>
              </a:ext>
            </a:extLst>
          </p:cNvPr>
          <p:cNvSpPr>
            <a:spLocks noGrp="1"/>
          </p:cNvSpPr>
          <p:nvPr>
            <p:ph idx="1"/>
          </p:nvPr>
        </p:nvSpPr>
        <p:spPr/>
        <p:txBody>
          <a:bodyPr/>
          <a:lstStyle/>
          <a:p>
            <a:r>
              <a:rPr lang="en-US" dirty="0"/>
              <a:t>Increase tree size and number of replicate simulations for better precision</a:t>
            </a:r>
          </a:p>
          <a:p>
            <a:pPr lvl="1"/>
            <a:r>
              <a:rPr lang="en-US" dirty="0"/>
              <a:t>Consider false positive problems with extinction rate—might need more signal from simulations</a:t>
            </a:r>
          </a:p>
          <a:p>
            <a:endParaRPr lang="en-US" dirty="0"/>
          </a:p>
          <a:p>
            <a:r>
              <a:rPr lang="en-US" dirty="0"/>
              <a:t>Test how these results compare to patterns in Beaulieu &amp; O’Meara 2023</a:t>
            </a:r>
          </a:p>
          <a:p>
            <a:pPr marL="0" indent="0">
              <a:buNone/>
            </a:pPr>
            <a:endParaRPr lang="en-US" dirty="0"/>
          </a:p>
          <a:p>
            <a:r>
              <a:rPr lang="en-US" dirty="0"/>
              <a:t>Extend this entire pipeline to test </a:t>
            </a:r>
            <a:r>
              <a:rPr lang="en-US" dirty="0" err="1"/>
              <a:t>HiSSE</a:t>
            </a:r>
            <a:r>
              <a:rPr lang="en-US" dirty="0"/>
              <a:t> (currently running)</a:t>
            </a:r>
          </a:p>
          <a:p>
            <a:endParaRPr lang="en-US" dirty="0"/>
          </a:p>
          <a:p>
            <a:endParaRPr lang="en-US" dirty="0"/>
          </a:p>
        </p:txBody>
      </p:sp>
      <p:sp>
        <p:nvSpPr>
          <p:cNvPr id="6" name="TextBox 5">
            <a:extLst>
              <a:ext uri="{FF2B5EF4-FFF2-40B4-BE49-F238E27FC236}">
                <a16:creationId xmlns:a16="http://schemas.microsoft.com/office/drawing/2014/main" id="{B0C663F1-69DA-EED9-EF41-17FAC36F039A}"/>
              </a:ext>
            </a:extLst>
          </p:cNvPr>
          <p:cNvSpPr txBox="1"/>
          <p:nvPr/>
        </p:nvSpPr>
        <p:spPr>
          <a:xfrm>
            <a:off x="6096000" y="6396335"/>
            <a:ext cx="6096000" cy="461665"/>
          </a:xfrm>
          <a:prstGeom prst="rect">
            <a:avLst/>
          </a:prstGeom>
          <a:noFill/>
        </p:spPr>
        <p:txBody>
          <a:bodyPr wrap="square" rtlCol="0">
            <a:spAutoFit/>
          </a:bodyPr>
          <a:lstStyle/>
          <a:p>
            <a:r>
              <a:rPr lang="en-US" sz="1200" b="0" i="0" dirty="0">
                <a:solidFill>
                  <a:srgbClr val="2A2A2A"/>
                </a:solidFill>
                <a:effectLst/>
                <a:latin typeface="Source Sans Pro" panose="020B0503030403020204" pitchFamily="34" charset="0"/>
              </a:rPr>
              <a:t>Beaulieu, Jeremy M., O’Meara, Brian C. “Fossils Do Not Substantially Improve, and May Even Harm, Estimates of Diversification Rate Heterogeneity.” </a:t>
            </a:r>
            <a:r>
              <a:rPr lang="en-US" sz="1200" b="0" i="1" dirty="0">
                <a:solidFill>
                  <a:srgbClr val="2A2A2A"/>
                </a:solidFill>
                <a:effectLst/>
                <a:latin typeface="Source Sans Pro" panose="020B0503030403020204" pitchFamily="34" charset="0"/>
              </a:rPr>
              <a:t>Systematic Biology</a:t>
            </a:r>
            <a:r>
              <a:rPr lang="en-US" sz="1200" b="0" i="0" dirty="0">
                <a:solidFill>
                  <a:srgbClr val="2A2A2A"/>
                </a:solidFill>
                <a:effectLst/>
                <a:latin typeface="Source Sans Pro" panose="020B0503030403020204" pitchFamily="34" charset="0"/>
              </a:rPr>
              <a:t> 72.1(2023</a:t>
            </a:r>
            <a:r>
              <a:rPr lang="en-US" sz="1200" dirty="0">
                <a:solidFill>
                  <a:srgbClr val="2A2A2A"/>
                </a:solidFill>
                <a:latin typeface="Source Sans Pro" panose="020B0503030403020204" pitchFamily="34" charset="0"/>
              </a:rPr>
              <a:t>):</a:t>
            </a:r>
            <a:r>
              <a:rPr lang="en-US" sz="1200" b="0" i="0" dirty="0">
                <a:solidFill>
                  <a:srgbClr val="2A2A2A"/>
                </a:solidFill>
                <a:effectLst/>
                <a:latin typeface="Source Sans Pro" panose="020B0503030403020204" pitchFamily="34" charset="0"/>
              </a:rPr>
              <a:t>50–56</a:t>
            </a:r>
            <a:endParaRPr lang="en-US" sz="1200" dirty="0"/>
          </a:p>
        </p:txBody>
      </p:sp>
    </p:spTree>
    <p:extLst>
      <p:ext uri="{BB962C8B-B14F-4D97-AF65-F5344CB8AC3E}">
        <p14:creationId xmlns:p14="http://schemas.microsoft.com/office/powerpoint/2010/main" val="184671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FBA96D9-69FC-6405-2700-3F3235A30916}"/>
              </a:ext>
            </a:extLst>
          </p:cNvPr>
          <p:cNvPicPr>
            <a:picLocks noChangeAspect="1"/>
          </p:cNvPicPr>
          <p:nvPr/>
        </p:nvPicPr>
        <p:blipFill>
          <a:blip r:embed="rId3"/>
          <a:stretch>
            <a:fillRect/>
          </a:stretch>
        </p:blipFill>
        <p:spPr>
          <a:xfrm>
            <a:off x="439079" y="3947417"/>
            <a:ext cx="2583628" cy="1660903"/>
          </a:xfrm>
          <a:prstGeom prst="rect">
            <a:avLst/>
          </a:prstGeom>
        </p:spPr>
      </p:pic>
      <p:sp>
        <p:nvSpPr>
          <p:cNvPr id="2" name="Title 1">
            <a:extLst>
              <a:ext uri="{FF2B5EF4-FFF2-40B4-BE49-F238E27FC236}">
                <a16:creationId xmlns:a16="http://schemas.microsoft.com/office/drawing/2014/main" id="{C8FCF6F4-8A6B-0F1C-1073-988B0641D38E}"/>
              </a:ext>
            </a:extLst>
          </p:cNvPr>
          <p:cNvSpPr>
            <a:spLocks noGrp="1"/>
          </p:cNvSpPr>
          <p:nvPr>
            <p:ph type="title"/>
          </p:nvPr>
        </p:nvSpPr>
        <p:spPr/>
        <p:txBody>
          <a:bodyPr/>
          <a:lstStyle/>
          <a:p>
            <a:r>
              <a:rPr lang="en-US" dirty="0"/>
              <a:t>Thank you!</a:t>
            </a:r>
          </a:p>
        </p:txBody>
      </p:sp>
      <p:pic>
        <p:nvPicPr>
          <p:cNvPr id="17410" name="Picture 2">
            <a:extLst>
              <a:ext uri="{FF2B5EF4-FFF2-40B4-BE49-F238E27FC236}">
                <a16:creationId xmlns:a16="http://schemas.microsoft.com/office/drawing/2014/main" id="{7B814CEE-3B5B-F675-6728-664386A1EE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8971" y="1690689"/>
            <a:ext cx="1677504" cy="1677504"/>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7B52C822-BD1E-7560-381C-702265EC8C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3295" y="1670953"/>
            <a:ext cx="1677504" cy="1677504"/>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a:extLst>
              <a:ext uri="{FF2B5EF4-FFF2-40B4-BE49-F238E27FC236}">
                <a16:creationId xmlns:a16="http://schemas.microsoft.com/office/drawing/2014/main" id="{F2E36C9F-EB87-44C4-33D3-1B982E5D0A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319" y="1690687"/>
            <a:ext cx="1677505" cy="1677505"/>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a:extLst>
              <a:ext uri="{FF2B5EF4-FFF2-40B4-BE49-F238E27FC236}">
                <a16:creationId xmlns:a16="http://schemas.microsoft.com/office/drawing/2014/main" id="{9A806A67-7500-3D26-7F00-B8EFF14FAC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34646" y="1690688"/>
            <a:ext cx="1677505" cy="1677505"/>
          </a:xfrm>
          <a:prstGeom prst="rect">
            <a:avLst/>
          </a:prstGeom>
          <a:noFill/>
          <a:extLst>
            <a:ext uri="{909E8E84-426E-40DD-AFC4-6F175D3DCCD1}">
              <a14:hiddenFill xmlns:a14="http://schemas.microsoft.com/office/drawing/2010/main">
                <a:solidFill>
                  <a:srgbClr val="FFFFFF"/>
                </a:solidFill>
              </a14:hiddenFill>
            </a:ext>
          </a:extLst>
        </p:spPr>
      </p:pic>
      <p:pic>
        <p:nvPicPr>
          <p:cNvPr id="17418" name="Picture 10">
            <a:extLst>
              <a:ext uri="{FF2B5EF4-FFF2-40B4-BE49-F238E27FC236}">
                <a16:creationId xmlns:a16="http://schemas.microsoft.com/office/drawing/2014/main" id="{F2167BFA-18F1-3D11-0B14-502C9BC884E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7621" y="1690688"/>
            <a:ext cx="1677505" cy="16775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01E072E-CCF6-8281-F93A-2FAD3192572A}"/>
              </a:ext>
            </a:extLst>
          </p:cNvPr>
          <p:cNvSpPr txBox="1"/>
          <p:nvPr/>
        </p:nvSpPr>
        <p:spPr>
          <a:xfrm>
            <a:off x="7773525" y="1017497"/>
            <a:ext cx="3580275" cy="584775"/>
          </a:xfrm>
          <a:prstGeom prst="rect">
            <a:avLst/>
          </a:prstGeom>
          <a:noFill/>
        </p:spPr>
        <p:txBody>
          <a:bodyPr wrap="none" rtlCol="0">
            <a:spAutoFit/>
          </a:bodyPr>
          <a:lstStyle/>
          <a:p>
            <a:r>
              <a:rPr lang="en-US" sz="3200" dirty="0"/>
              <a:t>The Heath lab at ISU</a:t>
            </a:r>
          </a:p>
        </p:txBody>
      </p:sp>
      <p:sp>
        <p:nvSpPr>
          <p:cNvPr id="7" name="TextBox 6">
            <a:extLst>
              <a:ext uri="{FF2B5EF4-FFF2-40B4-BE49-F238E27FC236}">
                <a16:creationId xmlns:a16="http://schemas.microsoft.com/office/drawing/2014/main" id="{48B8D263-00D5-D5E5-0502-5733DFDABE89}"/>
              </a:ext>
            </a:extLst>
          </p:cNvPr>
          <p:cNvSpPr txBox="1"/>
          <p:nvPr/>
        </p:nvSpPr>
        <p:spPr>
          <a:xfrm>
            <a:off x="6096000" y="4187210"/>
            <a:ext cx="2847619" cy="2308324"/>
          </a:xfrm>
          <a:prstGeom prst="rect">
            <a:avLst/>
          </a:prstGeom>
          <a:noFill/>
        </p:spPr>
        <p:txBody>
          <a:bodyPr wrap="square" rtlCol="0">
            <a:spAutoFit/>
          </a:bodyPr>
          <a:lstStyle/>
          <a:p>
            <a:r>
              <a:rPr lang="en-US" sz="2400" b="1" dirty="0"/>
              <a:t>PhD committee:</a:t>
            </a:r>
          </a:p>
          <a:p>
            <a:r>
              <a:rPr lang="en-US" sz="2400" dirty="0"/>
              <a:t>Prof. Dean Adams</a:t>
            </a:r>
          </a:p>
          <a:p>
            <a:r>
              <a:rPr lang="en-US" sz="2400" dirty="0"/>
              <a:t>Prof. </a:t>
            </a:r>
            <a:r>
              <a:rPr lang="en-US" sz="2400" dirty="0" err="1"/>
              <a:t>Haldre</a:t>
            </a:r>
            <a:r>
              <a:rPr lang="en-US" sz="2400" dirty="0"/>
              <a:t> Rogers</a:t>
            </a:r>
          </a:p>
          <a:p>
            <a:r>
              <a:rPr lang="en-US" sz="2400" dirty="0"/>
              <a:t>Prof. Jeanne Serb</a:t>
            </a:r>
          </a:p>
          <a:p>
            <a:r>
              <a:rPr lang="en-US" sz="2400" dirty="0"/>
              <a:t>Prof. Graham Slater</a:t>
            </a:r>
          </a:p>
          <a:p>
            <a:endParaRPr lang="en-US" sz="2400" dirty="0"/>
          </a:p>
        </p:txBody>
      </p:sp>
      <p:sp>
        <p:nvSpPr>
          <p:cNvPr id="8" name="TextBox 7">
            <a:extLst>
              <a:ext uri="{FF2B5EF4-FFF2-40B4-BE49-F238E27FC236}">
                <a16:creationId xmlns:a16="http://schemas.microsoft.com/office/drawing/2014/main" id="{37EF05DE-A64A-43C6-7714-79C190ED029C}"/>
              </a:ext>
            </a:extLst>
          </p:cNvPr>
          <p:cNvSpPr txBox="1"/>
          <p:nvPr/>
        </p:nvSpPr>
        <p:spPr>
          <a:xfrm>
            <a:off x="8846373" y="4178946"/>
            <a:ext cx="4088918" cy="2677656"/>
          </a:xfrm>
          <a:prstGeom prst="rect">
            <a:avLst/>
          </a:prstGeom>
          <a:noFill/>
        </p:spPr>
        <p:txBody>
          <a:bodyPr wrap="square" rtlCol="0">
            <a:spAutoFit/>
          </a:bodyPr>
          <a:lstStyle/>
          <a:p>
            <a:r>
              <a:rPr lang="en-US" sz="2400" b="1" dirty="0"/>
              <a:t>Other collaborators:</a:t>
            </a:r>
          </a:p>
          <a:p>
            <a:r>
              <a:rPr lang="en-US" sz="2400" dirty="0"/>
              <a:t>Dr. </a:t>
            </a:r>
            <a:r>
              <a:rPr lang="en-US" sz="2400" dirty="0" err="1"/>
              <a:t>Joëlle</a:t>
            </a:r>
            <a:r>
              <a:rPr lang="en-US" sz="2400" dirty="0"/>
              <a:t> </a:t>
            </a:r>
            <a:r>
              <a:rPr lang="en-US" sz="2400" dirty="0" err="1"/>
              <a:t>Barido-Sottani</a:t>
            </a:r>
            <a:endParaRPr lang="en-US" sz="2400" dirty="0"/>
          </a:p>
          <a:p>
            <a:r>
              <a:rPr lang="en-US" sz="2400" dirty="0"/>
              <a:t>Dr. Walker </a:t>
            </a:r>
            <a:r>
              <a:rPr lang="en-US" sz="2400" dirty="0" err="1"/>
              <a:t>Pett</a:t>
            </a:r>
            <a:endParaRPr lang="en-US" sz="2400" dirty="0"/>
          </a:p>
          <a:p>
            <a:r>
              <a:rPr lang="en-US" sz="2400" dirty="0"/>
              <a:t>Dr. Jordan </a:t>
            </a:r>
            <a:r>
              <a:rPr lang="en-US" sz="2400" dirty="0" err="1"/>
              <a:t>Satler</a:t>
            </a:r>
            <a:endParaRPr lang="en-US" sz="2400" dirty="0"/>
          </a:p>
          <a:p>
            <a:r>
              <a:rPr lang="en-US" sz="2400" dirty="0"/>
              <a:t>Prof. Tiago </a:t>
            </a:r>
            <a:r>
              <a:rPr lang="en-US" sz="2400" dirty="0" err="1"/>
              <a:t>Quental</a:t>
            </a:r>
            <a:endParaRPr lang="en-US" sz="2400" dirty="0"/>
          </a:p>
          <a:p>
            <a:r>
              <a:rPr lang="en-US" sz="2400" dirty="0"/>
              <a:t>Matheus </a:t>
            </a:r>
            <a:r>
              <a:rPr lang="en-US" sz="2400" dirty="0" err="1"/>
              <a:t>Januário</a:t>
            </a:r>
            <a:endParaRPr lang="en-US" sz="2400" dirty="0"/>
          </a:p>
          <a:p>
            <a:r>
              <a:rPr lang="en-US" sz="2400" dirty="0"/>
              <a:t>Elizabeth Glynne </a:t>
            </a:r>
            <a:r>
              <a:rPr lang="en-US" sz="2400" dirty="0" err="1"/>
              <a:t>Boenigk</a:t>
            </a:r>
            <a:endParaRPr lang="en-US" sz="2400" dirty="0"/>
          </a:p>
        </p:txBody>
      </p:sp>
      <p:pic>
        <p:nvPicPr>
          <p:cNvPr id="3" name="Picture 2">
            <a:extLst>
              <a:ext uri="{FF2B5EF4-FFF2-40B4-BE49-F238E27FC236}">
                <a16:creationId xmlns:a16="http://schemas.microsoft.com/office/drawing/2014/main" id="{C5F0CFA9-3DEE-D812-BB34-76EA129B4CEE}"/>
              </a:ext>
            </a:extLst>
          </p:cNvPr>
          <p:cNvPicPr>
            <a:picLocks noChangeAspect="1"/>
          </p:cNvPicPr>
          <p:nvPr/>
        </p:nvPicPr>
        <p:blipFill>
          <a:blip r:embed="rId9"/>
          <a:stretch>
            <a:fillRect/>
          </a:stretch>
        </p:blipFill>
        <p:spPr>
          <a:xfrm>
            <a:off x="7709776" y="-13801"/>
            <a:ext cx="4482224" cy="856742"/>
          </a:xfrm>
          <a:prstGeom prst="rect">
            <a:avLst/>
          </a:prstGeom>
        </p:spPr>
      </p:pic>
      <p:sp>
        <p:nvSpPr>
          <p:cNvPr id="9" name="AutoShape 2" descr="EEOB">
            <a:extLst>
              <a:ext uri="{FF2B5EF4-FFF2-40B4-BE49-F238E27FC236}">
                <a16:creationId xmlns:a16="http://schemas.microsoft.com/office/drawing/2014/main" id="{A72969AD-AAD5-F1CA-40F7-F4900AB8C13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a:extLst>
              <a:ext uri="{FF2B5EF4-FFF2-40B4-BE49-F238E27FC236}">
                <a16:creationId xmlns:a16="http://schemas.microsoft.com/office/drawing/2014/main" id="{08F4D4CB-7B4D-7101-FC37-75CFC653DC15}"/>
              </a:ext>
            </a:extLst>
          </p:cNvPr>
          <p:cNvSpPr txBox="1"/>
          <p:nvPr/>
        </p:nvSpPr>
        <p:spPr>
          <a:xfrm>
            <a:off x="203250" y="3794646"/>
            <a:ext cx="1269899" cy="461665"/>
          </a:xfrm>
          <a:prstGeom prst="rect">
            <a:avLst/>
          </a:prstGeom>
          <a:noFill/>
        </p:spPr>
        <p:txBody>
          <a:bodyPr wrap="none" rtlCol="0">
            <a:spAutoFit/>
          </a:bodyPr>
          <a:lstStyle/>
          <a:p>
            <a:r>
              <a:rPr lang="en-US" sz="2400" dirty="0"/>
              <a:t>Funding:</a:t>
            </a:r>
          </a:p>
        </p:txBody>
      </p:sp>
      <p:pic>
        <p:nvPicPr>
          <p:cNvPr id="1030" name="Picture 6">
            <a:extLst>
              <a:ext uri="{FF2B5EF4-FFF2-40B4-BE49-F238E27FC236}">
                <a16:creationId xmlns:a16="http://schemas.microsoft.com/office/drawing/2014/main" id="{32676EF8-5EE6-F334-7CFE-F84942EAA09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73485"/>
          <a:stretch/>
        </p:blipFill>
        <p:spPr bwMode="auto">
          <a:xfrm>
            <a:off x="3227565" y="3782477"/>
            <a:ext cx="2204749" cy="196181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3ADA72AC-215F-DBE5-66B4-8BCF63DBC017}"/>
              </a:ext>
            </a:extLst>
          </p:cNvPr>
          <p:cNvPicPr>
            <a:picLocks noChangeAspect="1"/>
          </p:cNvPicPr>
          <p:nvPr/>
        </p:nvPicPr>
        <p:blipFill>
          <a:blip r:embed="rId11"/>
          <a:stretch>
            <a:fillRect/>
          </a:stretch>
        </p:blipFill>
        <p:spPr>
          <a:xfrm>
            <a:off x="986972" y="5119058"/>
            <a:ext cx="1674210" cy="1674210"/>
          </a:xfrm>
          <a:prstGeom prst="rect">
            <a:avLst/>
          </a:prstGeom>
        </p:spPr>
      </p:pic>
      <p:sp>
        <p:nvSpPr>
          <p:cNvPr id="18" name="TextBox 17">
            <a:extLst>
              <a:ext uri="{FF2B5EF4-FFF2-40B4-BE49-F238E27FC236}">
                <a16:creationId xmlns:a16="http://schemas.microsoft.com/office/drawing/2014/main" id="{13E76182-A9B0-48F7-9DB6-A4D2B3EC8022}"/>
              </a:ext>
            </a:extLst>
          </p:cNvPr>
          <p:cNvSpPr txBox="1"/>
          <p:nvPr/>
        </p:nvSpPr>
        <p:spPr>
          <a:xfrm>
            <a:off x="797099" y="6334780"/>
            <a:ext cx="843501" cy="523220"/>
          </a:xfrm>
          <a:prstGeom prst="rect">
            <a:avLst/>
          </a:prstGeom>
          <a:noFill/>
        </p:spPr>
        <p:txBody>
          <a:bodyPr wrap="none" rtlCol="0">
            <a:spAutoFit/>
          </a:bodyPr>
          <a:lstStyle/>
          <a:p>
            <a:r>
              <a:rPr lang="en-US" sz="2800" b="1" dirty="0">
                <a:latin typeface="Krungthep" panose="02000400000000000000" pitchFamily="2" charset="-34"/>
                <a:ea typeface="Krungthep" panose="02000400000000000000" pitchFamily="2" charset="-34"/>
                <a:cs typeface="Krungthep" panose="02000400000000000000" pitchFamily="2" charset="-34"/>
              </a:rPr>
              <a:t>EEB</a:t>
            </a:r>
          </a:p>
        </p:txBody>
      </p:sp>
    </p:spTree>
    <p:extLst>
      <p:ext uri="{BB962C8B-B14F-4D97-AF65-F5344CB8AC3E}">
        <p14:creationId xmlns:p14="http://schemas.microsoft.com/office/powerpoint/2010/main" val="918912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502A7D-5D05-CFA7-D08A-686B1140F1AE}"/>
              </a:ext>
            </a:extLst>
          </p:cNvPr>
          <p:cNvPicPr>
            <a:picLocks noChangeAspect="1"/>
          </p:cNvPicPr>
          <p:nvPr/>
        </p:nvPicPr>
        <p:blipFill>
          <a:blip r:embed="rId2"/>
          <a:stretch>
            <a:fillRect/>
          </a:stretch>
        </p:blipFill>
        <p:spPr>
          <a:xfrm>
            <a:off x="3534895" y="465576"/>
            <a:ext cx="5122209" cy="5926847"/>
          </a:xfrm>
          <a:prstGeom prst="rect">
            <a:avLst/>
          </a:prstGeom>
        </p:spPr>
      </p:pic>
    </p:spTree>
    <p:extLst>
      <p:ext uri="{BB962C8B-B14F-4D97-AF65-F5344CB8AC3E}">
        <p14:creationId xmlns:p14="http://schemas.microsoft.com/office/powerpoint/2010/main" val="17139746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0A0B0EF-6A4B-BE4F-34A7-CCB9CD4BBDE3}"/>
              </a:ext>
            </a:extLst>
          </p:cNvPr>
          <p:cNvPicPr>
            <a:picLocks noChangeAspect="1"/>
          </p:cNvPicPr>
          <p:nvPr/>
        </p:nvPicPr>
        <p:blipFill>
          <a:blip r:embed="rId2"/>
          <a:stretch>
            <a:fillRect/>
          </a:stretch>
        </p:blipFill>
        <p:spPr>
          <a:xfrm>
            <a:off x="3534896" y="465577"/>
            <a:ext cx="5122208" cy="5926846"/>
          </a:xfrm>
          <a:prstGeom prst="rect">
            <a:avLst/>
          </a:prstGeom>
        </p:spPr>
      </p:pic>
    </p:spTree>
    <p:extLst>
      <p:ext uri="{BB962C8B-B14F-4D97-AF65-F5344CB8AC3E}">
        <p14:creationId xmlns:p14="http://schemas.microsoft.com/office/powerpoint/2010/main" val="22000857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099618-4140-E58A-DF60-91186C5C0533}"/>
              </a:ext>
            </a:extLst>
          </p:cNvPr>
          <p:cNvPicPr>
            <a:picLocks noChangeAspect="1"/>
          </p:cNvPicPr>
          <p:nvPr/>
        </p:nvPicPr>
        <p:blipFill>
          <a:blip r:embed="rId2"/>
          <a:stretch>
            <a:fillRect/>
          </a:stretch>
        </p:blipFill>
        <p:spPr>
          <a:xfrm>
            <a:off x="2101121" y="755179"/>
            <a:ext cx="7989758" cy="5347642"/>
          </a:xfrm>
          <a:prstGeom prst="rect">
            <a:avLst/>
          </a:prstGeom>
        </p:spPr>
      </p:pic>
    </p:spTree>
    <p:extLst>
      <p:ext uri="{BB962C8B-B14F-4D97-AF65-F5344CB8AC3E}">
        <p14:creationId xmlns:p14="http://schemas.microsoft.com/office/powerpoint/2010/main" val="21591583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C0F358-DE1C-A246-D375-3509CACFD8F3}"/>
              </a:ext>
            </a:extLst>
          </p:cNvPr>
          <p:cNvPicPr>
            <a:picLocks noChangeAspect="1"/>
          </p:cNvPicPr>
          <p:nvPr/>
        </p:nvPicPr>
        <p:blipFill>
          <a:blip r:embed="rId2"/>
          <a:stretch>
            <a:fillRect/>
          </a:stretch>
        </p:blipFill>
        <p:spPr>
          <a:xfrm>
            <a:off x="2329564" y="908078"/>
            <a:ext cx="7532872" cy="5041843"/>
          </a:xfrm>
          <a:prstGeom prst="rect">
            <a:avLst/>
          </a:prstGeom>
        </p:spPr>
      </p:pic>
    </p:spTree>
    <p:extLst>
      <p:ext uri="{BB962C8B-B14F-4D97-AF65-F5344CB8AC3E}">
        <p14:creationId xmlns:p14="http://schemas.microsoft.com/office/powerpoint/2010/main" val="40374160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0D7FBE-C1DD-E0D6-1C14-52996F46251D}"/>
              </a:ext>
            </a:extLst>
          </p:cNvPr>
          <p:cNvPicPr>
            <a:picLocks noChangeAspect="1"/>
          </p:cNvPicPr>
          <p:nvPr/>
        </p:nvPicPr>
        <p:blipFill>
          <a:blip r:embed="rId2"/>
          <a:stretch>
            <a:fillRect/>
          </a:stretch>
        </p:blipFill>
        <p:spPr>
          <a:xfrm>
            <a:off x="2375004" y="938492"/>
            <a:ext cx="7441992" cy="4981016"/>
          </a:xfrm>
          <a:prstGeom prst="rect">
            <a:avLst/>
          </a:prstGeom>
        </p:spPr>
      </p:pic>
    </p:spTree>
    <p:extLst>
      <p:ext uri="{BB962C8B-B14F-4D97-AF65-F5344CB8AC3E}">
        <p14:creationId xmlns:p14="http://schemas.microsoft.com/office/powerpoint/2010/main" val="299282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E23147-0F86-70DC-F5D0-725BE4835590}"/>
              </a:ext>
            </a:extLst>
          </p:cNvPr>
          <p:cNvPicPr>
            <a:picLocks noChangeAspect="1"/>
          </p:cNvPicPr>
          <p:nvPr/>
        </p:nvPicPr>
        <p:blipFill>
          <a:blip r:embed="rId2"/>
          <a:stretch>
            <a:fillRect/>
          </a:stretch>
        </p:blipFill>
        <p:spPr>
          <a:xfrm>
            <a:off x="2194341" y="817572"/>
            <a:ext cx="7803317" cy="5222855"/>
          </a:xfrm>
          <a:prstGeom prst="rect">
            <a:avLst/>
          </a:prstGeom>
        </p:spPr>
      </p:pic>
    </p:spTree>
    <p:extLst>
      <p:ext uri="{BB962C8B-B14F-4D97-AF65-F5344CB8AC3E}">
        <p14:creationId xmlns:p14="http://schemas.microsoft.com/office/powerpoint/2010/main" val="3927947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2E159-E512-0C8C-6863-1C3A77C1FFA2}"/>
              </a:ext>
            </a:extLst>
          </p:cNvPr>
          <p:cNvSpPr>
            <a:spLocks noGrp="1"/>
          </p:cNvSpPr>
          <p:nvPr>
            <p:ph type="title"/>
          </p:nvPr>
        </p:nvSpPr>
        <p:spPr>
          <a:xfrm>
            <a:off x="838199" y="365125"/>
            <a:ext cx="10842811" cy="1325563"/>
          </a:xfrm>
        </p:spPr>
        <p:txBody>
          <a:bodyPr/>
          <a:lstStyle/>
          <a:p>
            <a:r>
              <a:rPr lang="en-US" dirty="0"/>
              <a:t>The fossilized birth-death model family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431054-7882-407E-AF0D-8784BBD77B73}"/>
                  </a:ext>
                </a:extLst>
              </p:cNvPr>
              <p:cNvSpPr>
                <a:spLocks noGrp="1"/>
              </p:cNvSpPr>
              <p:nvPr>
                <p:ph idx="1"/>
              </p:nvPr>
            </p:nvSpPr>
            <p:spPr>
              <a:xfrm>
                <a:off x="838200" y="1825625"/>
                <a:ext cx="5823857" cy="4351338"/>
              </a:xfrm>
            </p:spPr>
            <p:txBody>
              <a:bodyPr/>
              <a:lstStyle/>
              <a:p>
                <a:r>
                  <a:rPr lang="en-US" dirty="0"/>
                  <a:t>Species are born with rate </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r>
                  <a:rPr lang="en-US" dirty="0"/>
                  <a:t>, die with rate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and fossils are sampled with rate </a:t>
                </a:r>
                <a14:m>
                  <m:oMath xmlns:m="http://schemas.openxmlformats.org/officeDocument/2006/math">
                    <m:r>
                      <a:rPr lang="en-US" i="1" smtClean="0">
                        <a:latin typeface="Cambria Math" panose="02040503050406030204" pitchFamily="18" charset="0"/>
                        <a:ea typeface="Cambria Math" panose="02040503050406030204" pitchFamily="18" charset="0"/>
                      </a:rPr>
                      <m:t>𝜓</m:t>
                    </m:r>
                  </m:oMath>
                </a14:m>
                <a:endParaRPr lang="en-US" dirty="0"/>
              </a:p>
              <a:p>
                <a:endParaRPr lang="en-US" dirty="0"/>
              </a:p>
              <a:p>
                <a:r>
                  <a:rPr lang="en-US" dirty="0"/>
                  <a:t>Including fossils improves estimates of extinction rates</a:t>
                </a:r>
              </a:p>
              <a:p>
                <a:endParaRPr lang="en-US" dirty="0"/>
              </a:p>
              <a:p>
                <a:r>
                  <a:rPr lang="en-US" b="1" dirty="0"/>
                  <a:t>Doesn’t allow by itself for lineage-specific rates</a:t>
                </a:r>
              </a:p>
            </p:txBody>
          </p:sp>
        </mc:Choice>
        <mc:Fallback xmlns="">
          <p:sp>
            <p:nvSpPr>
              <p:cNvPr id="3" name="Content Placeholder 2">
                <a:extLst>
                  <a:ext uri="{FF2B5EF4-FFF2-40B4-BE49-F238E27FC236}">
                    <a16:creationId xmlns:a16="http://schemas.microsoft.com/office/drawing/2014/main" id="{E0431054-7882-407E-AF0D-8784BBD77B73}"/>
                  </a:ext>
                </a:extLst>
              </p:cNvPr>
              <p:cNvSpPr>
                <a:spLocks noGrp="1" noRot="1" noChangeAspect="1" noMove="1" noResize="1" noEditPoints="1" noAdjustHandles="1" noChangeArrowheads="1" noChangeShapeType="1" noTextEdit="1"/>
              </p:cNvSpPr>
              <p:nvPr>
                <p:ph idx="1"/>
              </p:nvPr>
            </p:nvSpPr>
            <p:spPr>
              <a:xfrm>
                <a:off x="838200" y="1825625"/>
                <a:ext cx="5823857" cy="4351338"/>
              </a:xfrm>
              <a:blipFill>
                <a:blip r:embed="rId3"/>
                <a:stretch>
                  <a:fillRect l="-1961" t="-2326" r="-305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69C5C068-9FB5-E0CF-C318-8C268B578B37}"/>
              </a:ext>
            </a:extLst>
          </p:cNvPr>
          <p:cNvSpPr txBox="1"/>
          <p:nvPr/>
        </p:nvSpPr>
        <p:spPr>
          <a:xfrm>
            <a:off x="0" y="6489947"/>
            <a:ext cx="3142463" cy="369332"/>
          </a:xfrm>
          <a:prstGeom prst="rect">
            <a:avLst/>
          </a:prstGeom>
          <a:noFill/>
        </p:spPr>
        <p:txBody>
          <a:bodyPr wrap="none" rtlCol="0">
            <a:spAutoFit/>
          </a:bodyPr>
          <a:lstStyle/>
          <a:p>
            <a:r>
              <a:rPr lang="en-US" dirty="0"/>
              <a:t>Stadler 2010, Heath et al 2014</a:t>
            </a:r>
          </a:p>
        </p:txBody>
      </p:sp>
      <p:pic>
        <p:nvPicPr>
          <p:cNvPr id="10" name="Picture 9">
            <a:extLst>
              <a:ext uri="{FF2B5EF4-FFF2-40B4-BE49-F238E27FC236}">
                <a16:creationId xmlns:a16="http://schemas.microsoft.com/office/drawing/2014/main" id="{A8A02E03-7427-2250-59BC-92993CEAEC43}"/>
              </a:ext>
            </a:extLst>
          </p:cNvPr>
          <p:cNvPicPr>
            <a:picLocks noChangeAspect="1"/>
          </p:cNvPicPr>
          <p:nvPr/>
        </p:nvPicPr>
        <p:blipFill rotWithShape="1">
          <a:blip r:embed="rId4"/>
          <a:srcRect l="9866" t="14846" r="6730" b="13457"/>
          <a:stretch/>
        </p:blipFill>
        <p:spPr>
          <a:xfrm>
            <a:off x="7143751" y="1943101"/>
            <a:ext cx="4071938" cy="3500438"/>
          </a:xfrm>
          <a:prstGeom prst="rect">
            <a:avLst/>
          </a:prstGeom>
        </p:spPr>
      </p:pic>
      <p:sp>
        <p:nvSpPr>
          <p:cNvPr id="12" name="TextBox 11">
            <a:extLst>
              <a:ext uri="{FF2B5EF4-FFF2-40B4-BE49-F238E27FC236}">
                <a16:creationId xmlns:a16="http://schemas.microsoft.com/office/drawing/2014/main" id="{DE99B55B-D8FC-EF95-6F14-6F72684A1507}"/>
              </a:ext>
            </a:extLst>
          </p:cNvPr>
          <p:cNvSpPr txBox="1"/>
          <p:nvPr/>
        </p:nvSpPr>
        <p:spPr>
          <a:xfrm>
            <a:off x="8101289" y="5316548"/>
            <a:ext cx="3579721" cy="646331"/>
          </a:xfrm>
          <a:prstGeom prst="rect">
            <a:avLst/>
          </a:prstGeom>
          <a:noFill/>
        </p:spPr>
        <p:txBody>
          <a:bodyPr wrap="square">
            <a:spAutoFit/>
          </a:bodyPr>
          <a:lstStyle/>
          <a:p>
            <a:r>
              <a:rPr lang="en-US" dirty="0"/>
              <a:t>Illustration by Lucy </a:t>
            </a:r>
            <a:r>
              <a:rPr lang="en-US" dirty="0" err="1"/>
              <a:t>Hiegata</a:t>
            </a:r>
            <a:r>
              <a:rPr lang="en-US" dirty="0"/>
              <a:t> (</a:t>
            </a:r>
            <a:r>
              <a:rPr lang="en-US" dirty="0">
                <a:hlinkClick r:id="rId5"/>
              </a:rPr>
              <a:t>https://hiegata.myportfolio.com/</a:t>
            </a:r>
            <a:r>
              <a:rPr lang="en-US" dirty="0"/>
              <a:t>)</a:t>
            </a:r>
          </a:p>
        </p:txBody>
      </p:sp>
    </p:spTree>
    <p:extLst>
      <p:ext uri="{BB962C8B-B14F-4D97-AF65-F5344CB8AC3E}">
        <p14:creationId xmlns:p14="http://schemas.microsoft.com/office/powerpoint/2010/main" val="4011043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868BF-0787-E0C6-FD18-1FF69AFDD577}"/>
              </a:ext>
            </a:extLst>
          </p:cNvPr>
          <p:cNvSpPr>
            <a:spLocks noGrp="1"/>
          </p:cNvSpPr>
          <p:nvPr>
            <p:ph type="title"/>
          </p:nvPr>
        </p:nvSpPr>
        <p:spPr>
          <a:xfrm>
            <a:off x="838200" y="365125"/>
            <a:ext cx="11107994" cy="1325563"/>
          </a:xfrm>
        </p:spPr>
        <p:txBody>
          <a:bodyPr/>
          <a:lstStyle/>
          <a:p>
            <a:r>
              <a:rPr lang="en-US" dirty="0"/>
              <a:t>State-dependent speciation and extinction (SSE)</a:t>
            </a:r>
          </a:p>
        </p:txBody>
      </p:sp>
      <p:sp>
        <p:nvSpPr>
          <p:cNvPr id="3" name="Content Placeholder 2">
            <a:extLst>
              <a:ext uri="{FF2B5EF4-FFF2-40B4-BE49-F238E27FC236}">
                <a16:creationId xmlns:a16="http://schemas.microsoft.com/office/drawing/2014/main" id="{475DDA16-E056-11C4-C165-670A52BEDD49}"/>
              </a:ext>
            </a:extLst>
          </p:cNvPr>
          <p:cNvSpPr>
            <a:spLocks noGrp="1"/>
          </p:cNvSpPr>
          <p:nvPr>
            <p:ph idx="1"/>
          </p:nvPr>
        </p:nvSpPr>
        <p:spPr>
          <a:xfrm>
            <a:off x="5723906" y="3746089"/>
            <a:ext cx="5629893" cy="2430873"/>
          </a:xfrm>
        </p:spPr>
        <p:txBody>
          <a:bodyPr>
            <a:normAutofit/>
          </a:bodyPr>
          <a:lstStyle/>
          <a:p>
            <a:r>
              <a:rPr lang="en-US" dirty="0"/>
              <a:t>Binary SSE (</a:t>
            </a:r>
            <a:r>
              <a:rPr lang="en-US" dirty="0" err="1"/>
              <a:t>BiSSE</a:t>
            </a:r>
            <a:r>
              <a:rPr lang="en-US" dirty="0"/>
              <a:t>): a binary state controls diversification rates</a:t>
            </a:r>
          </a:p>
          <a:p>
            <a:endParaRPr lang="en-US" dirty="0"/>
          </a:p>
          <a:p>
            <a:r>
              <a:rPr lang="en-US" b="1" dirty="0"/>
              <a:t>Historically has (mostly) only been used with extant-only trees</a:t>
            </a:r>
          </a:p>
        </p:txBody>
      </p:sp>
      <p:pic>
        <p:nvPicPr>
          <p:cNvPr id="5" name="Content Placeholder 4">
            <a:extLst>
              <a:ext uri="{FF2B5EF4-FFF2-40B4-BE49-F238E27FC236}">
                <a16:creationId xmlns:a16="http://schemas.microsoft.com/office/drawing/2014/main" id="{4E50CBB1-E71F-F845-72CB-A4D80DFB6E78}"/>
              </a:ext>
            </a:extLst>
          </p:cNvPr>
          <p:cNvPicPr>
            <a:picLocks noChangeAspect="1"/>
          </p:cNvPicPr>
          <p:nvPr/>
        </p:nvPicPr>
        <p:blipFill rotWithShape="1">
          <a:blip r:embed="rId3"/>
          <a:srcRect l="10856" t="4410" r="42420" b="78714"/>
          <a:stretch/>
        </p:blipFill>
        <p:spPr>
          <a:xfrm>
            <a:off x="5723906" y="1565318"/>
            <a:ext cx="5903498" cy="1863682"/>
          </a:xfrm>
          <a:prstGeom prst="rect">
            <a:avLst/>
          </a:prstGeom>
        </p:spPr>
      </p:pic>
      <p:sp>
        <p:nvSpPr>
          <p:cNvPr id="7" name="TextBox 6">
            <a:extLst>
              <a:ext uri="{FF2B5EF4-FFF2-40B4-BE49-F238E27FC236}">
                <a16:creationId xmlns:a16="http://schemas.microsoft.com/office/drawing/2014/main" id="{64AD1719-F43A-754E-3AC4-916D71B33AD0}"/>
              </a:ext>
            </a:extLst>
          </p:cNvPr>
          <p:cNvSpPr txBox="1"/>
          <p:nvPr/>
        </p:nvSpPr>
        <p:spPr>
          <a:xfrm>
            <a:off x="6007395" y="6396335"/>
            <a:ext cx="6398247" cy="461665"/>
          </a:xfrm>
          <a:prstGeom prst="rect">
            <a:avLst/>
          </a:prstGeom>
          <a:noFill/>
        </p:spPr>
        <p:txBody>
          <a:bodyPr wrap="square">
            <a:spAutoFit/>
          </a:bodyPr>
          <a:lstStyle/>
          <a:p>
            <a:r>
              <a:rPr lang="en-US" sz="1200" b="0" i="0" dirty="0">
                <a:solidFill>
                  <a:srgbClr val="222222"/>
                </a:solidFill>
                <a:effectLst/>
                <a:latin typeface="Arial" panose="020B0604020202020204" pitchFamily="34" charset="0"/>
              </a:rPr>
              <a:t>Maddison, Wayne P., Peter E. Midford, and Sarah P. Otto. "Estimating a binary character's effect on speciation and extinction." </a:t>
            </a:r>
            <a:r>
              <a:rPr lang="en-US" sz="1200" b="0" i="1" dirty="0">
                <a:solidFill>
                  <a:srgbClr val="222222"/>
                </a:solidFill>
                <a:effectLst/>
                <a:latin typeface="Arial" panose="020B0604020202020204" pitchFamily="34" charset="0"/>
              </a:rPr>
              <a:t>Systematic biology</a:t>
            </a:r>
            <a:r>
              <a:rPr lang="en-US" sz="1200" b="0" i="0" dirty="0">
                <a:solidFill>
                  <a:srgbClr val="222222"/>
                </a:solidFill>
                <a:effectLst/>
                <a:latin typeface="Arial" panose="020B0604020202020204" pitchFamily="34" charset="0"/>
              </a:rPr>
              <a:t> 56.5 (2007): 701-710.</a:t>
            </a:r>
            <a:endParaRPr lang="en-US" sz="1200" dirty="0"/>
          </a:p>
        </p:txBody>
      </p:sp>
      <p:pic>
        <p:nvPicPr>
          <p:cNvPr id="10" name="Picture 9">
            <a:extLst>
              <a:ext uri="{FF2B5EF4-FFF2-40B4-BE49-F238E27FC236}">
                <a16:creationId xmlns:a16="http://schemas.microsoft.com/office/drawing/2014/main" id="{B1C5CF5D-36AE-10B3-EE66-9C4D2BA3C2EC}"/>
              </a:ext>
            </a:extLst>
          </p:cNvPr>
          <p:cNvPicPr>
            <a:picLocks noChangeAspect="1"/>
          </p:cNvPicPr>
          <p:nvPr/>
        </p:nvPicPr>
        <p:blipFill rotWithShape="1">
          <a:blip r:embed="rId4"/>
          <a:srcRect l="6725" t="14079" r="6637" b="14496"/>
          <a:stretch/>
        </p:blipFill>
        <p:spPr>
          <a:xfrm>
            <a:off x="564596" y="2043113"/>
            <a:ext cx="4107417" cy="3386138"/>
          </a:xfrm>
          <a:prstGeom prst="rect">
            <a:avLst/>
          </a:prstGeom>
        </p:spPr>
      </p:pic>
      <p:sp>
        <p:nvSpPr>
          <p:cNvPr id="12" name="TextBox 11">
            <a:extLst>
              <a:ext uri="{FF2B5EF4-FFF2-40B4-BE49-F238E27FC236}">
                <a16:creationId xmlns:a16="http://schemas.microsoft.com/office/drawing/2014/main" id="{D5BE6D43-DBD9-39D9-94D3-4A1076EA5C9F}"/>
              </a:ext>
            </a:extLst>
          </p:cNvPr>
          <p:cNvSpPr txBox="1"/>
          <p:nvPr/>
        </p:nvSpPr>
        <p:spPr>
          <a:xfrm>
            <a:off x="1373608" y="5302260"/>
            <a:ext cx="3579721" cy="646331"/>
          </a:xfrm>
          <a:prstGeom prst="rect">
            <a:avLst/>
          </a:prstGeom>
          <a:noFill/>
        </p:spPr>
        <p:txBody>
          <a:bodyPr wrap="square">
            <a:spAutoFit/>
          </a:bodyPr>
          <a:lstStyle/>
          <a:p>
            <a:r>
              <a:rPr lang="en-US" dirty="0"/>
              <a:t>Illustrations by Lucy </a:t>
            </a:r>
            <a:r>
              <a:rPr lang="en-US" dirty="0" err="1"/>
              <a:t>Hiegata</a:t>
            </a:r>
            <a:r>
              <a:rPr lang="en-US" dirty="0"/>
              <a:t> (</a:t>
            </a:r>
            <a:r>
              <a:rPr lang="en-US" dirty="0">
                <a:hlinkClick r:id="rId5"/>
              </a:rPr>
              <a:t>https://hiegata.myportfolio.com/</a:t>
            </a:r>
            <a:r>
              <a:rPr lang="en-US" dirty="0"/>
              <a:t>)</a:t>
            </a:r>
          </a:p>
        </p:txBody>
      </p:sp>
    </p:spTree>
    <p:extLst>
      <p:ext uri="{BB962C8B-B14F-4D97-AF65-F5344CB8AC3E}">
        <p14:creationId xmlns:p14="http://schemas.microsoft.com/office/powerpoint/2010/main" val="2449719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868BF-0787-E0C6-FD18-1FF69AFDD577}"/>
              </a:ext>
            </a:extLst>
          </p:cNvPr>
          <p:cNvSpPr>
            <a:spLocks noGrp="1"/>
          </p:cNvSpPr>
          <p:nvPr>
            <p:ph type="title"/>
          </p:nvPr>
        </p:nvSpPr>
        <p:spPr>
          <a:xfrm>
            <a:off x="838200" y="365125"/>
            <a:ext cx="11107994" cy="1325563"/>
          </a:xfrm>
        </p:spPr>
        <p:txBody>
          <a:bodyPr/>
          <a:lstStyle/>
          <a:p>
            <a:r>
              <a:rPr lang="en-US" dirty="0" err="1"/>
              <a:t>BiSSE</a:t>
            </a:r>
            <a:r>
              <a:rPr lang="en-US" dirty="0"/>
              <a:t> accuracy and false positive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75DDA16-E056-11C4-C165-670A52BEDD49}"/>
                  </a:ext>
                </a:extLst>
              </p:cNvPr>
              <p:cNvSpPr>
                <a:spLocks noGrp="1"/>
              </p:cNvSpPr>
              <p:nvPr>
                <p:ph idx="1"/>
              </p:nvPr>
            </p:nvSpPr>
            <p:spPr>
              <a:xfrm>
                <a:off x="838200" y="1771893"/>
                <a:ext cx="6904703" cy="5748255"/>
              </a:xfrm>
            </p:spPr>
            <p:txBody>
              <a:bodyPr>
                <a:normAutofit/>
              </a:bodyPr>
              <a:lstStyle/>
              <a:p>
                <a:r>
                  <a:rPr lang="en-US" dirty="0"/>
                  <a:t>Accuracy in detecting speciation rate heterogeneity is high, but less so for extinction</a:t>
                </a:r>
              </a:p>
              <a:p>
                <a:pPr marL="0" indent="0">
                  <a:buNone/>
                </a:pPr>
                <a:endParaRPr lang="en-US" dirty="0"/>
              </a:p>
              <a:p>
                <a:r>
                  <a:rPr lang="en-US" dirty="0"/>
                  <a:t>The model often assigns diversification effects to neutral traits</a:t>
                </a:r>
              </a:p>
              <a:p>
                <a:endParaRPr lang="en-US" dirty="0"/>
              </a:p>
              <a:p>
                <a:r>
                  <a:rPr lang="en-US" dirty="0"/>
                  <a:t>Can add fossil sampling with parameter </a:t>
                </a:r>
                <a14:m>
                  <m:oMath xmlns:m="http://schemas.openxmlformats.org/officeDocument/2006/math">
                    <m:r>
                      <a:rPr lang="en-US" i="1">
                        <a:latin typeface="Cambria Math" panose="02040503050406030204" pitchFamily="18" charset="0"/>
                        <a:ea typeface="Cambria Math" panose="02040503050406030204" pitchFamily="18" charset="0"/>
                      </a:rPr>
                      <m:t>𝜓</m:t>
                    </m:r>
                  </m:oMath>
                </a14:m>
                <a:r>
                  <a:rPr lang="en-US" dirty="0"/>
                  <a:t> </a:t>
                </a:r>
              </a:p>
              <a:p>
                <a:endParaRPr lang="en-US" dirty="0"/>
              </a:p>
              <a:p>
                <a:r>
                  <a:rPr lang="en-US" b="1" dirty="0"/>
                  <a:t>Research question: can fossil data aid on these issues?</a:t>
                </a:r>
              </a:p>
            </p:txBody>
          </p:sp>
        </mc:Choice>
        <mc:Fallback>
          <p:sp>
            <p:nvSpPr>
              <p:cNvPr id="3" name="Content Placeholder 2">
                <a:extLst>
                  <a:ext uri="{FF2B5EF4-FFF2-40B4-BE49-F238E27FC236}">
                    <a16:creationId xmlns:a16="http://schemas.microsoft.com/office/drawing/2014/main" id="{475DDA16-E056-11C4-C165-670A52BEDD49}"/>
                  </a:ext>
                </a:extLst>
              </p:cNvPr>
              <p:cNvSpPr>
                <a:spLocks noGrp="1" noRot="1" noChangeAspect="1" noMove="1" noResize="1" noEditPoints="1" noAdjustHandles="1" noChangeArrowheads="1" noChangeShapeType="1" noTextEdit="1"/>
              </p:cNvSpPr>
              <p:nvPr>
                <p:ph idx="1"/>
              </p:nvPr>
            </p:nvSpPr>
            <p:spPr>
              <a:xfrm>
                <a:off x="838200" y="1771893"/>
                <a:ext cx="6904703" cy="5748255"/>
              </a:xfrm>
              <a:blipFill>
                <a:blip r:embed="rId3"/>
                <a:stretch>
                  <a:fillRect l="-1654" t="-176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F3D174A-A1C1-6168-0E7F-822014D5E413}"/>
              </a:ext>
            </a:extLst>
          </p:cNvPr>
          <p:cNvSpPr txBox="1"/>
          <p:nvPr/>
        </p:nvSpPr>
        <p:spPr>
          <a:xfrm>
            <a:off x="6687878" y="6380779"/>
            <a:ext cx="5539363" cy="461665"/>
          </a:xfrm>
          <a:prstGeom prst="rect">
            <a:avLst/>
          </a:prstGeom>
          <a:noFill/>
        </p:spPr>
        <p:txBody>
          <a:bodyPr wrap="square" rtlCol="0">
            <a:spAutoFit/>
          </a:bodyPr>
          <a:lstStyle/>
          <a:p>
            <a:r>
              <a:rPr lang="en-US" sz="1200" b="0" i="0" dirty="0" err="1">
                <a:solidFill>
                  <a:srgbClr val="2A2A2A"/>
                </a:solidFill>
                <a:effectLst/>
                <a:latin typeface="Source Sans Pro" panose="020B0503030403020204" pitchFamily="34" charset="0"/>
              </a:rPr>
              <a:t>Rabosky</a:t>
            </a:r>
            <a:r>
              <a:rPr lang="en-US" sz="1200" b="0" i="0" dirty="0">
                <a:solidFill>
                  <a:srgbClr val="2A2A2A"/>
                </a:solidFill>
                <a:effectLst/>
                <a:latin typeface="Source Sans Pro" panose="020B0503030403020204" pitchFamily="34" charset="0"/>
              </a:rPr>
              <a:t> , Daniel L., and Goldberg, Emma E. “Model </a:t>
            </a:r>
            <a:r>
              <a:rPr lang="en-US" sz="1200" b="0" i="0" dirty="0">
                <a:solidFill>
                  <a:srgbClr val="2A2A2A"/>
                </a:solidFill>
                <a:effectLst/>
                <a:latin typeface="Arial" panose="020B0604020202020204" pitchFamily="34" charset="0"/>
                <a:cs typeface="Arial" panose="020B0604020202020204" pitchFamily="34" charset="0"/>
              </a:rPr>
              <a:t>Inadequacy</a:t>
            </a:r>
            <a:r>
              <a:rPr lang="en-US" sz="1200" b="0" i="0" dirty="0">
                <a:solidFill>
                  <a:srgbClr val="2A2A2A"/>
                </a:solidFill>
                <a:effectLst/>
                <a:latin typeface="Source Sans Pro" panose="020B0503030403020204" pitchFamily="34" charset="0"/>
              </a:rPr>
              <a:t> and Mistaken Inferences of Trait-Dependent Speciation.” </a:t>
            </a:r>
            <a:r>
              <a:rPr lang="en-US" sz="1200" b="0" i="1" dirty="0">
                <a:solidFill>
                  <a:srgbClr val="2A2A2A"/>
                </a:solidFill>
                <a:effectLst/>
                <a:latin typeface="Source Sans Pro" panose="020B0503030403020204" pitchFamily="34" charset="0"/>
              </a:rPr>
              <a:t>Systematic </a:t>
            </a:r>
            <a:r>
              <a:rPr lang="en-US" sz="1200" b="0" dirty="0">
                <a:solidFill>
                  <a:srgbClr val="2A2A2A"/>
                </a:solidFill>
                <a:effectLst/>
                <a:latin typeface="Source Sans Pro" panose="020B0503030403020204" pitchFamily="34" charset="0"/>
              </a:rPr>
              <a:t>Biology 64.2(2015)</a:t>
            </a:r>
            <a:r>
              <a:rPr lang="en-US" sz="1200" dirty="0">
                <a:solidFill>
                  <a:srgbClr val="2A2A2A"/>
                </a:solidFill>
                <a:latin typeface="Source Sans Pro" panose="020B0503030403020204" pitchFamily="34" charset="0"/>
              </a:rPr>
              <a:t>:</a:t>
            </a:r>
            <a:r>
              <a:rPr lang="en-US" sz="1200" b="0" i="0" dirty="0">
                <a:solidFill>
                  <a:srgbClr val="2A2A2A"/>
                </a:solidFill>
                <a:effectLst/>
                <a:latin typeface="Source Sans Pro" panose="020B0503030403020204" pitchFamily="34" charset="0"/>
              </a:rPr>
              <a:t>340-355</a:t>
            </a:r>
            <a:endParaRPr lang="en-US" sz="1200" dirty="0"/>
          </a:p>
        </p:txBody>
      </p:sp>
      <p:pic>
        <p:nvPicPr>
          <p:cNvPr id="8" name="Picture 7">
            <a:extLst>
              <a:ext uri="{FF2B5EF4-FFF2-40B4-BE49-F238E27FC236}">
                <a16:creationId xmlns:a16="http://schemas.microsoft.com/office/drawing/2014/main" id="{FFD819D7-2093-F590-8CB0-20EE92F0BB08}"/>
              </a:ext>
            </a:extLst>
          </p:cNvPr>
          <p:cNvPicPr>
            <a:picLocks noChangeAspect="1"/>
          </p:cNvPicPr>
          <p:nvPr/>
        </p:nvPicPr>
        <p:blipFill>
          <a:blip r:embed="rId4"/>
          <a:stretch>
            <a:fillRect/>
          </a:stretch>
        </p:blipFill>
        <p:spPr>
          <a:xfrm>
            <a:off x="7255131" y="1497416"/>
            <a:ext cx="4691063" cy="4691063"/>
          </a:xfrm>
          <a:prstGeom prst="rect">
            <a:avLst/>
          </a:prstGeom>
        </p:spPr>
      </p:pic>
      <p:sp>
        <p:nvSpPr>
          <p:cNvPr id="9" name="TextBox 8">
            <a:extLst>
              <a:ext uri="{FF2B5EF4-FFF2-40B4-BE49-F238E27FC236}">
                <a16:creationId xmlns:a16="http://schemas.microsoft.com/office/drawing/2014/main" id="{1D7C4205-3455-82E9-93BB-B1AC0F1F0B7C}"/>
              </a:ext>
            </a:extLst>
          </p:cNvPr>
          <p:cNvSpPr txBox="1"/>
          <p:nvPr/>
        </p:nvSpPr>
        <p:spPr>
          <a:xfrm>
            <a:off x="8366473" y="5503248"/>
            <a:ext cx="3579721" cy="646331"/>
          </a:xfrm>
          <a:prstGeom prst="rect">
            <a:avLst/>
          </a:prstGeom>
          <a:noFill/>
        </p:spPr>
        <p:txBody>
          <a:bodyPr wrap="square">
            <a:spAutoFit/>
          </a:bodyPr>
          <a:lstStyle/>
          <a:p>
            <a:r>
              <a:rPr lang="en-US" dirty="0"/>
              <a:t>Illustration by Lucy </a:t>
            </a:r>
            <a:r>
              <a:rPr lang="en-US" dirty="0" err="1"/>
              <a:t>Hiegata</a:t>
            </a:r>
            <a:r>
              <a:rPr lang="en-US" dirty="0"/>
              <a:t> (</a:t>
            </a:r>
            <a:r>
              <a:rPr lang="en-US" dirty="0">
                <a:hlinkClick r:id="rId5"/>
              </a:rPr>
              <a:t>https://hiegata.myportfolio.com/</a:t>
            </a:r>
            <a:r>
              <a:rPr lang="en-US" dirty="0"/>
              <a:t>)</a:t>
            </a:r>
          </a:p>
        </p:txBody>
      </p:sp>
    </p:spTree>
    <p:extLst>
      <p:ext uri="{BB962C8B-B14F-4D97-AF65-F5344CB8AC3E}">
        <p14:creationId xmlns:p14="http://schemas.microsoft.com/office/powerpoint/2010/main" val="3250384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08A73-7489-EFC9-2D65-78AC3EED5B9D}"/>
              </a:ext>
            </a:extLst>
          </p:cNvPr>
          <p:cNvSpPr>
            <a:spLocks noGrp="1"/>
          </p:cNvSpPr>
          <p:nvPr>
            <p:ph type="title"/>
          </p:nvPr>
        </p:nvSpPr>
        <p:spPr/>
        <p:txBody>
          <a:bodyPr/>
          <a:lstStyle/>
          <a:p>
            <a:r>
              <a:rPr lang="en-US" dirty="0"/>
              <a:t>Simulation pipeline</a:t>
            </a:r>
          </a:p>
        </p:txBody>
      </p:sp>
      <p:pic>
        <p:nvPicPr>
          <p:cNvPr id="5" name="Content Placeholder 4">
            <a:extLst>
              <a:ext uri="{FF2B5EF4-FFF2-40B4-BE49-F238E27FC236}">
                <a16:creationId xmlns:a16="http://schemas.microsoft.com/office/drawing/2014/main" id="{E3917E78-08FF-2012-0752-4D6DFF9F4539}"/>
              </a:ext>
            </a:extLst>
          </p:cNvPr>
          <p:cNvPicPr>
            <a:picLocks noGrp="1" noChangeAspect="1"/>
          </p:cNvPicPr>
          <p:nvPr>
            <p:ph idx="1"/>
          </p:nvPr>
        </p:nvPicPr>
        <p:blipFill rotWithShape="1">
          <a:blip r:embed="rId3"/>
          <a:srcRect l="9770" t="4410" r="42420" b="60234"/>
          <a:stretch/>
        </p:blipFill>
        <p:spPr>
          <a:xfrm>
            <a:off x="5762172" y="791028"/>
            <a:ext cx="6040681" cy="3904343"/>
          </a:xfr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3A953E7D-F114-B168-3429-F227D02F3074}"/>
                  </a:ext>
                </a:extLst>
              </p:cNvPr>
              <p:cNvSpPr txBox="1">
                <a:spLocks/>
              </p:cNvSpPr>
              <p:nvPr/>
            </p:nvSpPr>
            <p:spPr>
              <a:xfrm>
                <a:off x="838201" y="1825625"/>
                <a:ext cx="545720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Consider 4 parameter scenarios, same as in Maddison et al </a:t>
                </a:r>
              </a:p>
              <a:p>
                <a:endParaRPr lang="en-US" dirty="0"/>
              </a:p>
              <a:p>
                <a:r>
                  <a:rPr lang="en-US" dirty="0"/>
                  <a:t>Fossil sampling </a:t>
                </a:r>
                <a14:m>
                  <m:oMath xmlns:m="http://schemas.openxmlformats.org/officeDocument/2006/math">
                    <m:r>
                      <a:rPr lang="en-US" i="1" smtClean="0">
                        <a:latin typeface="Cambria Math" panose="02040503050406030204" pitchFamily="18" charset="0"/>
                        <a:ea typeface="Cambria Math" panose="02040503050406030204" pitchFamily="18" charset="0"/>
                      </a:rPr>
                      <m:t>𝜓</m:t>
                    </m:r>
                    <m:r>
                      <a:rPr lang="en-US" b="0" i="0" smtClean="0">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ϵ</m:t>
                    </m:r>
                    <m:r>
                      <a:rPr lang="en-US" b="0" i="0" smtClean="0">
                        <a:latin typeface="Cambria Math" panose="02040503050406030204" pitchFamily="18" charset="0"/>
                        <a:ea typeface="Cambria Math" panose="02040503050406030204" pitchFamily="18" charset="0"/>
                      </a:rPr>
                      <m:t> {0.01, 0.05, 0.1}</m:t>
                    </m:r>
                  </m:oMath>
                </a14:m>
                <a:endParaRPr lang="en-US" dirty="0"/>
              </a:p>
              <a:p>
                <a:endParaRPr lang="en-US" dirty="0"/>
              </a:p>
              <a:p>
                <a:r>
                  <a:rPr lang="en-US" dirty="0"/>
                  <a:t>Neutral traits </a:t>
                </a:r>
                <a14:m>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 {0.01, 0.1, 1}</m:t>
                    </m:r>
                  </m:oMath>
                </a14:m>
                <a:endParaRPr lang="en-US" dirty="0"/>
              </a:p>
              <a:p>
                <a:endParaRPr lang="en-US" dirty="0"/>
              </a:p>
              <a:p>
                <a:r>
                  <a:rPr lang="en-US" dirty="0"/>
                  <a:t>100 trees, 100 extant tips each</a:t>
                </a:r>
              </a:p>
              <a:p>
                <a:endParaRPr lang="en-US" dirty="0"/>
              </a:p>
            </p:txBody>
          </p:sp>
        </mc:Choice>
        <mc:Fallback xmlns="">
          <p:sp>
            <p:nvSpPr>
              <p:cNvPr id="7" name="Content Placeholder 2">
                <a:extLst>
                  <a:ext uri="{FF2B5EF4-FFF2-40B4-BE49-F238E27FC236}">
                    <a16:creationId xmlns:a16="http://schemas.microsoft.com/office/drawing/2014/main" id="{3A953E7D-F114-B168-3429-F227D02F3074}"/>
                  </a:ext>
                </a:extLst>
              </p:cNvPr>
              <p:cNvSpPr txBox="1">
                <a:spLocks noRot="1" noChangeAspect="1" noMove="1" noResize="1" noEditPoints="1" noAdjustHandles="1" noChangeArrowheads="1" noChangeShapeType="1" noTextEdit="1"/>
              </p:cNvSpPr>
              <p:nvPr/>
            </p:nvSpPr>
            <p:spPr>
              <a:xfrm>
                <a:off x="838201" y="1825625"/>
                <a:ext cx="5457206" cy="4351338"/>
              </a:xfrm>
              <a:prstGeom prst="rect">
                <a:avLst/>
              </a:prstGeom>
              <a:blipFill>
                <a:blip r:embed="rId4"/>
                <a:stretch>
                  <a:fillRect l="-2093" t="-2326" b="-290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A13C2DFF-B620-4EB4-D523-780979DF635E}"/>
              </a:ext>
            </a:extLst>
          </p:cNvPr>
          <p:cNvPicPr>
            <a:picLocks noChangeAspect="1"/>
          </p:cNvPicPr>
          <p:nvPr/>
        </p:nvPicPr>
        <p:blipFill>
          <a:blip r:embed="rId5"/>
          <a:stretch>
            <a:fillRect/>
          </a:stretch>
        </p:blipFill>
        <p:spPr>
          <a:xfrm>
            <a:off x="6000263" y="5605769"/>
            <a:ext cx="6006131" cy="1095713"/>
          </a:xfrm>
          <a:prstGeom prst="rect">
            <a:avLst/>
          </a:prstGeom>
        </p:spPr>
      </p:pic>
      <p:sp>
        <p:nvSpPr>
          <p:cNvPr id="3" name="TextBox 2">
            <a:extLst>
              <a:ext uri="{FF2B5EF4-FFF2-40B4-BE49-F238E27FC236}">
                <a16:creationId xmlns:a16="http://schemas.microsoft.com/office/drawing/2014/main" id="{096DF804-06F8-84D1-B5C1-A44FDE02D9E6}"/>
              </a:ext>
            </a:extLst>
          </p:cNvPr>
          <p:cNvSpPr txBox="1"/>
          <p:nvPr/>
        </p:nvSpPr>
        <p:spPr>
          <a:xfrm>
            <a:off x="6004791" y="4430223"/>
            <a:ext cx="5798062" cy="369332"/>
          </a:xfrm>
          <a:prstGeom prst="rect">
            <a:avLst/>
          </a:prstGeom>
          <a:noFill/>
        </p:spPr>
        <p:txBody>
          <a:bodyPr wrap="none" rtlCol="0">
            <a:spAutoFit/>
          </a:bodyPr>
          <a:lstStyle/>
          <a:p>
            <a:r>
              <a:rPr lang="en-US" dirty="0"/>
              <a:t>Diagram by Lucy </a:t>
            </a:r>
            <a:r>
              <a:rPr lang="en-US" dirty="0" err="1"/>
              <a:t>Hiegata</a:t>
            </a:r>
            <a:r>
              <a:rPr lang="en-US" dirty="0"/>
              <a:t> (</a:t>
            </a:r>
            <a:r>
              <a:rPr lang="en-US" dirty="0">
                <a:hlinkClick r:id="rId6"/>
              </a:rPr>
              <a:t>https://hiegata.myportfolio.com/</a:t>
            </a:r>
            <a:r>
              <a:rPr lang="en-US" dirty="0"/>
              <a:t>)</a:t>
            </a:r>
          </a:p>
        </p:txBody>
      </p:sp>
      <p:sp>
        <p:nvSpPr>
          <p:cNvPr id="10" name="Rectangle 9">
            <a:extLst>
              <a:ext uri="{FF2B5EF4-FFF2-40B4-BE49-F238E27FC236}">
                <a16:creationId xmlns:a16="http://schemas.microsoft.com/office/drawing/2014/main" id="{65555EAB-0F04-036A-C8B7-BE22422F5302}"/>
              </a:ext>
            </a:extLst>
          </p:cNvPr>
          <p:cNvSpPr/>
          <p:nvPr/>
        </p:nvSpPr>
        <p:spPr>
          <a:xfrm>
            <a:off x="6238567" y="3052916"/>
            <a:ext cx="1342103" cy="1325563"/>
          </a:xfrm>
          <a:prstGeom prst="rect">
            <a:avLst/>
          </a:prstGeom>
          <a:noFill/>
          <a:ln w="76200">
            <a:solidFill>
              <a:srgbClr val="E39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0A52837-7BE8-2484-8419-01DF170DA6E7}"/>
              </a:ext>
            </a:extLst>
          </p:cNvPr>
          <p:cNvSpPr/>
          <p:nvPr/>
        </p:nvSpPr>
        <p:spPr>
          <a:xfrm>
            <a:off x="7633418" y="3052916"/>
            <a:ext cx="1227555" cy="1327535"/>
          </a:xfrm>
          <a:prstGeom prst="rect">
            <a:avLst/>
          </a:prstGeom>
          <a:noFill/>
          <a:ln w="76200">
            <a:solidFill>
              <a:srgbClr val="56B4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5B40D91-3868-3B7E-A175-C247B528CFAB}"/>
              </a:ext>
            </a:extLst>
          </p:cNvPr>
          <p:cNvSpPr/>
          <p:nvPr/>
        </p:nvSpPr>
        <p:spPr>
          <a:xfrm>
            <a:off x="8922634" y="3053693"/>
            <a:ext cx="1209725" cy="1327535"/>
          </a:xfrm>
          <a:prstGeom prst="rect">
            <a:avLst/>
          </a:prstGeom>
          <a:noFill/>
          <a:ln w="76200">
            <a:solidFill>
              <a:srgbClr val="009F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B23E8EF-7F81-8CFE-BC84-A88A2C230996}"/>
              </a:ext>
            </a:extLst>
          </p:cNvPr>
          <p:cNvSpPr/>
          <p:nvPr/>
        </p:nvSpPr>
        <p:spPr>
          <a:xfrm>
            <a:off x="10198984" y="3054113"/>
            <a:ext cx="1154815" cy="1327535"/>
          </a:xfrm>
          <a:prstGeom prst="rect">
            <a:avLst/>
          </a:prstGeom>
          <a:noFill/>
          <a:ln w="76200">
            <a:solidFill>
              <a:srgbClr val="CC79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9420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D3A81-433F-D707-A496-FD523801F7EE}"/>
              </a:ext>
            </a:extLst>
          </p:cNvPr>
          <p:cNvSpPr>
            <a:spLocks noGrp="1"/>
          </p:cNvSpPr>
          <p:nvPr>
            <p:ph type="title"/>
          </p:nvPr>
        </p:nvSpPr>
        <p:spPr/>
        <p:txBody>
          <a:bodyPr/>
          <a:lstStyle/>
          <a:p>
            <a:r>
              <a:rPr lang="en-US" dirty="0"/>
              <a:t>Analysis</a:t>
            </a:r>
          </a:p>
        </p:txBody>
      </p:sp>
      <p:sp>
        <p:nvSpPr>
          <p:cNvPr id="3" name="Content Placeholder 2">
            <a:extLst>
              <a:ext uri="{FF2B5EF4-FFF2-40B4-BE49-F238E27FC236}">
                <a16:creationId xmlns:a16="http://schemas.microsoft.com/office/drawing/2014/main" id="{235CD890-A3EB-AD79-BA49-9CB79F0D8FBD}"/>
              </a:ext>
            </a:extLst>
          </p:cNvPr>
          <p:cNvSpPr>
            <a:spLocks noGrp="1"/>
          </p:cNvSpPr>
          <p:nvPr>
            <p:ph idx="1"/>
          </p:nvPr>
        </p:nvSpPr>
        <p:spPr>
          <a:xfrm>
            <a:off x="838199" y="1825625"/>
            <a:ext cx="9058835" cy="4351338"/>
          </a:xfrm>
        </p:spPr>
        <p:txBody>
          <a:bodyPr/>
          <a:lstStyle/>
          <a:p>
            <a:r>
              <a:rPr lang="en-US" dirty="0"/>
              <a:t>Analyses ran on </a:t>
            </a:r>
            <a:r>
              <a:rPr lang="en-US" dirty="0" err="1"/>
              <a:t>RevBayes</a:t>
            </a:r>
            <a:r>
              <a:rPr lang="en-US" dirty="0"/>
              <a:t> with the </a:t>
            </a:r>
            <a:r>
              <a:rPr lang="en-US" dirty="0" err="1"/>
              <a:t>Tensorphylo</a:t>
            </a:r>
            <a:r>
              <a:rPr lang="en-US" dirty="0"/>
              <a:t> plugin (development branch)</a:t>
            </a:r>
          </a:p>
          <a:p>
            <a:endParaRPr lang="en-US" dirty="0"/>
          </a:p>
          <a:p>
            <a:r>
              <a:rPr lang="en-US" dirty="0"/>
              <a:t>Most analyses have been using MLE, but Bayesian analyses can incorporate prior beliefs and provide a full distribution</a:t>
            </a:r>
          </a:p>
          <a:p>
            <a:endParaRPr lang="en-US" dirty="0"/>
          </a:p>
          <a:p>
            <a:r>
              <a:rPr lang="en-US" dirty="0"/>
              <a:t>Summarized estimates with 95% coverage probability and mean percent error</a:t>
            </a:r>
          </a:p>
        </p:txBody>
      </p:sp>
      <p:pic>
        <p:nvPicPr>
          <p:cNvPr id="6" name="Picture 5">
            <a:extLst>
              <a:ext uri="{FF2B5EF4-FFF2-40B4-BE49-F238E27FC236}">
                <a16:creationId xmlns:a16="http://schemas.microsoft.com/office/drawing/2014/main" id="{5653E286-115D-A1EE-175A-11A72BCCDAB6}"/>
              </a:ext>
            </a:extLst>
          </p:cNvPr>
          <p:cNvPicPr>
            <a:picLocks noChangeAspect="1"/>
          </p:cNvPicPr>
          <p:nvPr/>
        </p:nvPicPr>
        <p:blipFill>
          <a:blip r:embed="rId3"/>
          <a:stretch>
            <a:fillRect/>
          </a:stretch>
        </p:blipFill>
        <p:spPr>
          <a:xfrm>
            <a:off x="9775371" y="148771"/>
            <a:ext cx="2075543" cy="2075543"/>
          </a:xfrm>
          <a:prstGeom prst="rect">
            <a:avLst/>
          </a:prstGeom>
        </p:spPr>
      </p:pic>
      <p:pic>
        <p:nvPicPr>
          <p:cNvPr id="8" name="Picture 7">
            <a:extLst>
              <a:ext uri="{FF2B5EF4-FFF2-40B4-BE49-F238E27FC236}">
                <a16:creationId xmlns:a16="http://schemas.microsoft.com/office/drawing/2014/main" id="{90D8AFC2-3B4C-959D-6818-DC936974BA76}"/>
              </a:ext>
            </a:extLst>
          </p:cNvPr>
          <p:cNvPicPr>
            <a:picLocks noChangeAspect="1"/>
          </p:cNvPicPr>
          <p:nvPr/>
        </p:nvPicPr>
        <p:blipFill>
          <a:blip r:embed="rId4"/>
          <a:stretch>
            <a:fillRect/>
          </a:stretch>
        </p:blipFill>
        <p:spPr>
          <a:xfrm>
            <a:off x="6621487" y="5791200"/>
            <a:ext cx="5448300" cy="1041400"/>
          </a:xfrm>
          <a:prstGeom prst="rect">
            <a:avLst/>
          </a:prstGeom>
        </p:spPr>
      </p:pic>
    </p:spTree>
    <p:extLst>
      <p:ext uri="{BB962C8B-B14F-4D97-AF65-F5344CB8AC3E}">
        <p14:creationId xmlns:p14="http://schemas.microsoft.com/office/powerpoint/2010/main" val="3625391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561E7-2B19-8D15-F676-2E9170DBA630}"/>
              </a:ext>
            </a:extLst>
          </p:cNvPr>
          <p:cNvSpPr>
            <a:spLocks noGrp="1"/>
          </p:cNvSpPr>
          <p:nvPr>
            <p:ph type="title"/>
          </p:nvPr>
        </p:nvSpPr>
        <p:spPr/>
        <p:txBody>
          <a:bodyPr/>
          <a:lstStyle/>
          <a:p>
            <a:r>
              <a:rPr lang="en-US" dirty="0" err="1"/>
              <a:t>BiSSE</a:t>
            </a:r>
            <a:r>
              <a:rPr lang="en-US" dirty="0"/>
              <a:t>: accurate speciation estimates</a:t>
            </a:r>
          </a:p>
        </p:txBody>
      </p:sp>
      <p:pic>
        <p:nvPicPr>
          <p:cNvPr id="16" name="Picture 15">
            <a:extLst>
              <a:ext uri="{FF2B5EF4-FFF2-40B4-BE49-F238E27FC236}">
                <a16:creationId xmlns:a16="http://schemas.microsoft.com/office/drawing/2014/main" id="{BFF8CCFF-0495-BA9D-C428-FDE6A587C1F1}"/>
              </a:ext>
            </a:extLst>
          </p:cNvPr>
          <p:cNvPicPr>
            <a:picLocks noChangeAspect="1"/>
          </p:cNvPicPr>
          <p:nvPr/>
        </p:nvPicPr>
        <p:blipFill>
          <a:blip r:embed="rId3"/>
          <a:stretch>
            <a:fillRect/>
          </a:stretch>
        </p:blipFill>
        <p:spPr>
          <a:xfrm>
            <a:off x="77697" y="1783675"/>
            <a:ext cx="4579470" cy="4500210"/>
          </a:xfrm>
          <a:prstGeom prst="rect">
            <a:avLst/>
          </a:prstGeom>
        </p:spPr>
      </p:pic>
      <p:pic>
        <p:nvPicPr>
          <p:cNvPr id="18" name="Picture 17">
            <a:extLst>
              <a:ext uri="{FF2B5EF4-FFF2-40B4-BE49-F238E27FC236}">
                <a16:creationId xmlns:a16="http://schemas.microsoft.com/office/drawing/2014/main" id="{3B43CCE4-C67C-13F2-3DF1-F08A398FA8D1}"/>
              </a:ext>
            </a:extLst>
          </p:cNvPr>
          <p:cNvPicPr>
            <a:picLocks noChangeAspect="1"/>
          </p:cNvPicPr>
          <p:nvPr/>
        </p:nvPicPr>
        <p:blipFill>
          <a:blip r:embed="rId4"/>
          <a:stretch>
            <a:fillRect/>
          </a:stretch>
        </p:blipFill>
        <p:spPr>
          <a:xfrm>
            <a:off x="4657167" y="1783675"/>
            <a:ext cx="4579470" cy="4500210"/>
          </a:xfrm>
          <a:prstGeom prst="rect">
            <a:avLst/>
          </a:prstGeom>
        </p:spPr>
      </p:pic>
      <p:pic>
        <p:nvPicPr>
          <p:cNvPr id="25" name="Content Placeholder 4">
            <a:extLst>
              <a:ext uri="{FF2B5EF4-FFF2-40B4-BE49-F238E27FC236}">
                <a16:creationId xmlns:a16="http://schemas.microsoft.com/office/drawing/2014/main" id="{5476A02C-8467-A0DC-9A3E-A8D3CB948653}"/>
              </a:ext>
            </a:extLst>
          </p:cNvPr>
          <p:cNvPicPr>
            <a:picLocks noGrp="1" noChangeAspect="1"/>
          </p:cNvPicPr>
          <p:nvPr>
            <p:ph idx="1"/>
          </p:nvPr>
        </p:nvPicPr>
        <p:blipFill rotWithShape="1">
          <a:blip r:embed="rId5"/>
          <a:srcRect l="12412" t="23914" r="65704" b="61595"/>
          <a:stretch/>
        </p:blipFill>
        <p:spPr>
          <a:xfrm>
            <a:off x="9283499" y="2335811"/>
            <a:ext cx="2764973" cy="1600200"/>
          </a:xfrm>
        </p:spPr>
      </p:pic>
      <p:sp>
        <p:nvSpPr>
          <p:cNvPr id="26" name="Rectangle 25">
            <a:extLst>
              <a:ext uri="{FF2B5EF4-FFF2-40B4-BE49-F238E27FC236}">
                <a16:creationId xmlns:a16="http://schemas.microsoft.com/office/drawing/2014/main" id="{C4DACC03-4DE1-6BB4-399F-36E203D7FE6A}"/>
              </a:ext>
            </a:extLst>
          </p:cNvPr>
          <p:cNvSpPr/>
          <p:nvPr/>
        </p:nvSpPr>
        <p:spPr>
          <a:xfrm>
            <a:off x="9426066" y="2443820"/>
            <a:ext cx="1342103" cy="1325563"/>
          </a:xfrm>
          <a:prstGeom prst="rect">
            <a:avLst/>
          </a:prstGeom>
          <a:noFill/>
          <a:ln w="76200">
            <a:solidFill>
              <a:srgbClr val="E39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BF6D0F6-2608-EE76-A4CA-047EF5A00AC5}"/>
              </a:ext>
            </a:extLst>
          </p:cNvPr>
          <p:cNvSpPr/>
          <p:nvPr/>
        </p:nvSpPr>
        <p:spPr>
          <a:xfrm>
            <a:off x="10820917" y="2443820"/>
            <a:ext cx="1227555" cy="1327535"/>
          </a:xfrm>
          <a:prstGeom prst="rect">
            <a:avLst/>
          </a:prstGeom>
          <a:noFill/>
          <a:ln w="76200">
            <a:solidFill>
              <a:srgbClr val="56B4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A0900A65-5119-4A60-0ED6-C4CF8492D09F}"/>
              </a:ext>
            </a:extLst>
          </p:cNvPr>
          <p:cNvSpPr txBox="1"/>
          <p:nvPr/>
        </p:nvSpPr>
        <p:spPr>
          <a:xfrm>
            <a:off x="9283498" y="4301210"/>
            <a:ext cx="2764973" cy="1200329"/>
          </a:xfrm>
          <a:prstGeom prst="rect">
            <a:avLst/>
          </a:prstGeom>
          <a:noFill/>
        </p:spPr>
        <p:txBody>
          <a:bodyPr wrap="square" rtlCol="0">
            <a:spAutoFit/>
          </a:bodyPr>
          <a:lstStyle/>
          <a:p>
            <a:pPr marL="285750" indent="-285750">
              <a:buFont typeface="Arial" panose="020B0604020202020204" pitchFamily="34" charset="0"/>
              <a:buChar char="•"/>
            </a:pPr>
            <a:r>
              <a:rPr lang="en-US" dirty="0" err="1"/>
              <a:t>BiSSE</a:t>
            </a:r>
            <a:r>
              <a:rPr lang="en-US" dirty="0"/>
              <a:t> with extant-only trees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 coverage, low error</a:t>
            </a:r>
          </a:p>
        </p:txBody>
      </p:sp>
      <p:pic>
        <p:nvPicPr>
          <p:cNvPr id="30" name="Picture 29">
            <a:extLst>
              <a:ext uri="{FF2B5EF4-FFF2-40B4-BE49-F238E27FC236}">
                <a16:creationId xmlns:a16="http://schemas.microsoft.com/office/drawing/2014/main" id="{189778CA-4009-5800-2202-9EE2C6A8262B}"/>
              </a:ext>
            </a:extLst>
          </p:cNvPr>
          <p:cNvPicPr>
            <a:picLocks noChangeAspect="1"/>
          </p:cNvPicPr>
          <p:nvPr/>
        </p:nvPicPr>
        <p:blipFill rotWithShape="1">
          <a:blip r:embed="rId6"/>
          <a:srcRect l="6725" t="14079" r="6637" b="14496"/>
          <a:stretch/>
        </p:blipFill>
        <p:spPr>
          <a:xfrm>
            <a:off x="10250942" y="1"/>
            <a:ext cx="1941058" cy="1600200"/>
          </a:xfrm>
          <a:prstGeom prst="rect">
            <a:avLst/>
          </a:prstGeom>
        </p:spPr>
      </p:pic>
    </p:spTree>
    <p:extLst>
      <p:ext uri="{BB962C8B-B14F-4D97-AF65-F5344CB8AC3E}">
        <p14:creationId xmlns:p14="http://schemas.microsoft.com/office/powerpoint/2010/main" val="4206811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561E7-2B19-8D15-F676-2E9170DBA630}"/>
              </a:ext>
            </a:extLst>
          </p:cNvPr>
          <p:cNvSpPr>
            <a:spLocks noGrp="1"/>
          </p:cNvSpPr>
          <p:nvPr>
            <p:ph type="title"/>
          </p:nvPr>
        </p:nvSpPr>
        <p:spPr/>
        <p:txBody>
          <a:bodyPr/>
          <a:lstStyle/>
          <a:p>
            <a:r>
              <a:rPr lang="en-US" dirty="0" err="1"/>
              <a:t>BiSSE</a:t>
            </a:r>
            <a:r>
              <a:rPr lang="en-US" dirty="0"/>
              <a:t>: uncertain transition rate estimates</a:t>
            </a:r>
          </a:p>
        </p:txBody>
      </p:sp>
      <p:pic>
        <p:nvPicPr>
          <p:cNvPr id="25" name="Content Placeholder 4">
            <a:extLst>
              <a:ext uri="{FF2B5EF4-FFF2-40B4-BE49-F238E27FC236}">
                <a16:creationId xmlns:a16="http://schemas.microsoft.com/office/drawing/2014/main" id="{5476A02C-8467-A0DC-9A3E-A8D3CB948653}"/>
              </a:ext>
            </a:extLst>
          </p:cNvPr>
          <p:cNvPicPr>
            <a:picLocks noGrp="1" noChangeAspect="1"/>
          </p:cNvPicPr>
          <p:nvPr>
            <p:ph idx="1"/>
          </p:nvPr>
        </p:nvPicPr>
        <p:blipFill rotWithShape="1">
          <a:blip r:embed="rId3"/>
          <a:srcRect l="12412" t="23914" r="75837" b="61595"/>
          <a:stretch/>
        </p:blipFill>
        <p:spPr>
          <a:xfrm>
            <a:off x="9283500" y="2335811"/>
            <a:ext cx="1484670" cy="1600200"/>
          </a:xfrm>
        </p:spPr>
      </p:pic>
      <p:sp>
        <p:nvSpPr>
          <p:cNvPr id="26" name="Rectangle 25">
            <a:extLst>
              <a:ext uri="{FF2B5EF4-FFF2-40B4-BE49-F238E27FC236}">
                <a16:creationId xmlns:a16="http://schemas.microsoft.com/office/drawing/2014/main" id="{C4DACC03-4DE1-6BB4-399F-36E203D7FE6A}"/>
              </a:ext>
            </a:extLst>
          </p:cNvPr>
          <p:cNvSpPr/>
          <p:nvPr/>
        </p:nvSpPr>
        <p:spPr>
          <a:xfrm>
            <a:off x="9426066" y="2443820"/>
            <a:ext cx="1342103" cy="1325563"/>
          </a:xfrm>
          <a:prstGeom prst="rect">
            <a:avLst/>
          </a:prstGeom>
          <a:noFill/>
          <a:ln w="76200">
            <a:solidFill>
              <a:srgbClr val="E39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A0900A65-5119-4A60-0ED6-C4CF8492D09F}"/>
              </a:ext>
            </a:extLst>
          </p:cNvPr>
          <p:cNvSpPr txBox="1"/>
          <p:nvPr/>
        </p:nvSpPr>
        <p:spPr>
          <a:xfrm>
            <a:off x="9283498" y="4301210"/>
            <a:ext cx="2764973" cy="2308324"/>
          </a:xfrm>
          <a:prstGeom prst="rect">
            <a:avLst/>
          </a:prstGeom>
          <a:noFill/>
        </p:spPr>
        <p:txBody>
          <a:bodyPr wrap="square" rtlCol="0">
            <a:spAutoFit/>
          </a:bodyPr>
          <a:lstStyle/>
          <a:p>
            <a:pPr marL="285750" indent="-285750">
              <a:buFont typeface="Arial" panose="020B0604020202020204" pitchFamily="34" charset="0"/>
              <a:buChar char="•"/>
            </a:pPr>
            <a:r>
              <a:rPr lang="en-US" dirty="0" err="1"/>
              <a:t>BiSSE</a:t>
            </a:r>
            <a:r>
              <a:rPr lang="en-US" dirty="0"/>
              <a:t> with extant-only trees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 coverage, high error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95% interval width 2-4x the true value</a:t>
            </a:r>
          </a:p>
        </p:txBody>
      </p:sp>
      <p:pic>
        <p:nvPicPr>
          <p:cNvPr id="4" name="Picture 3">
            <a:extLst>
              <a:ext uri="{FF2B5EF4-FFF2-40B4-BE49-F238E27FC236}">
                <a16:creationId xmlns:a16="http://schemas.microsoft.com/office/drawing/2014/main" id="{3ABB209C-BB2C-58F9-0C82-7A19E1F4E6DD}"/>
              </a:ext>
            </a:extLst>
          </p:cNvPr>
          <p:cNvPicPr>
            <a:picLocks noChangeAspect="1"/>
          </p:cNvPicPr>
          <p:nvPr/>
        </p:nvPicPr>
        <p:blipFill>
          <a:blip r:embed="rId4"/>
          <a:stretch>
            <a:fillRect/>
          </a:stretch>
        </p:blipFill>
        <p:spPr>
          <a:xfrm>
            <a:off x="150070" y="1842857"/>
            <a:ext cx="4513639" cy="4435518"/>
          </a:xfrm>
          <a:prstGeom prst="rect">
            <a:avLst/>
          </a:prstGeom>
        </p:spPr>
      </p:pic>
      <p:pic>
        <p:nvPicPr>
          <p:cNvPr id="8" name="Picture 7">
            <a:extLst>
              <a:ext uri="{FF2B5EF4-FFF2-40B4-BE49-F238E27FC236}">
                <a16:creationId xmlns:a16="http://schemas.microsoft.com/office/drawing/2014/main" id="{9721FCF6-570E-C5E9-8D1E-E81A426121D3}"/>
              </a:ext>
            </a:extLst>
          </p:cNvPr>
          <p:cNvPicPr>
            <a:picLocks noChangeAspect="1"/>
          </p:cNvPicPr>
          <p:nvPr/>
        </p:nvPicPr>
        <p:blipFill>
          <a:blip r:embed="rId5"/>
          <a:stretch>
            <a:fillRect/>
          </a:stretch>
        </p:blipFill>
        <p:spPr>
          <a:xfrm>
            <a:off x="4708947" y="1842857"/>
            <a:ext cx="4513639" cy="4435518"/>
          </a:xfrm>
          <a:prstGeom prst="rect">
            <a:avLst/>
          </a:prstGeom>
        </p:spPr>
      </p:pic>
      <p:pic>
        <p:nvPicPr>
          <p:cNvPr id="12" name="Content Placeholder 4">
            <a:extLst>
              <a:ext uri="{FF2B5EF4-FFF2-40B4-BE49-F238E27FC236}">
                <a16:creationId xmlns:a16="http://schemas.microsoft.com/office/drawing/2014/main" id="{FF9336BD-262E-971B-983A-C4E92FDAFEB6}"/>
              </a:ext>
            </a:extLst>
          </p:cNvPr>
          <p:cNvPicPr>
            <a:picLocks noChangeAspect="1"/>
          </p:cNvPicPr>
          <p:nvPr/>
        </p:nvPicPr>
        <p:blipFill rotWithShape="1">
          <a:blip r:embed="rId3"/>
          <a:srcRect l="44451" t="25275" r="45974" b="62721"/>
          <a:stretch/>
        </p:blipFill>
        <p:spPr>
          <a:xfrm>
            <a:off x="10829083" y="2481150"/>
            <a:ext cx="1209725" cy="1325563"/>
          </a:xfrm>
          <a:prstGeom prst="rect">
            <a:avLst/>
          </a:prstGeom>
        </p:spPr>
      </p:pic>
      <p:sp>
        <p:nvSpPr>
          <p:cNvPr id="13" name="Rectangle 12">
            <a:extLst>
              <a:ext uri="{FF2B5EF4-FFF2-40B4-BE49-F238E27FC236}">
                <a16:creationId xmlns:a16="http://schemas.microsoft.com/office/drawing/2014/main" id="{7F20330E-C7FE-1206-50C6-DC16CA2A00B2}"/>
              </a:ext>
            </a:extLst>
          </p:cNvPr>
          <p:cNvSpPr/>
          <p:nvPr/>
        </p:nvSpPr>
        <p:spPr>
          <a:xfrm>
            <a:off x="10829082" y="2443820"/>
            <a:ext cx="1154815" cy="1327535"/>
          </a:xfrm>
          <a:prstGeom prst="rect">
            <a:avLst/>
          </a:prstGeom>
          <a:noFill/>
          <a:ln w="76200">
            <a:solidFill>
              <a:srgbClr val="CC79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6DC791E6-45A7-8114-35DD-67DDC8B022F0}"/>
              </a:ext>
            </a:extLst>
          </p:cNvPr>
          <p:cNvPicPr>
            <a:picLocks noChangeAspect="1"/>
          </p:cNvPicPr>
          <p:nvPr/>
        </p:nvPicPr>
        <p:blipFill rotWithShape="1">
          <a:blip r:embed="rId6"/>
          <a:srcRect l="6725" t="14079" r="6637" b="14496"/>
          <a:stretch/>
        </p:blipFill>
        <p:spPr>
          <a:xfrm>
            <a:off x="10250942" y="1"/>
            <a:ext cx="1941058" cy="1600200"/>
          </a:xfrm>
          <a:prstGeom prst="rect">
            <a:avLst/>
          </a:prstGeom>
        </p:spPr>
      </p:pic>
    </p:spTree>
    <p:extLst>
      <p:ext uri="{BB962C8B-B14F-4D97-AF65-F5344CB8AC3E}">
        <p14:creationId xmlns:p14="http://schemas.microsoft.com/office/powerpoint/2010/main" val="4172418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27304</TotalTime>
  <Words>2666</Words>
  <Application>Microsoft Macintosh PowerPoint</Application>
  <PresentationFormat>Widescreen</PresentationFormat>
  <Paragraphs>263</Paragraphs>
  <Slides>28</Slides>
  <Notes>22</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Calibri Light</vt:lpstr>
      <vt:lpstr>Cambria Math</vt:lpstr>
      <vt:lpstr>Helvetica Neue</vt:lpstr>
      <vt:lpstr>Krungthep</vt:lpstr>
      <vt:lpstr>Source Sans Pro</vt:lpstr>
      <vt:lpstr>Office Theme</vt:lpstr>
      <vt:lpstr>Accuracy of extinction rate estimates using state-dependent diversification models with fossil data</vt:lpstr>
      <vt:lpstr>How do traits affect diversification?</vt:lpstr>
      <vt:lpstr>The fossilized birth-death model family</vt:lpstr>
      <vt:lpstr>State-dependent speciation and extinction (SSE)</vt:lpstr>
      <vt:lpstr>BiSSE accuracy and false positive rates</vt:lpstr>
      <vt:lpstr>Simulation pipeline</vt:lpstr>
      <vt:lpstr>Analysis</vt:lpstr>
      <vt:lpstr>BiSSE: accurate speciation estimates</vt:lpstr>
      <vt:lpstr>BiSSE: uncertain transition rate estimates</vt:lpstr>
      <vt:lpstr>BiSSE: inaccurate extinction rate estimates</vt:lpstr>
      <vt:lpstr>Fossils: speciation rates still accurate</vt:lpstr>
      <vt:lpstr>Fossils: speciation rates still accurate</vt:lpstr>
      <vt:lpstr>Fossils: transition rates still uncertain</vt:lpstr>
      <vt:lpstr>Fossils: transition rates still uncertain</vt:lpstr>
      <vt:lpstr>Fossils: extinction rates are more accurate</vt:lpstr>
      <vt:lpstr>Fossils: extinction rates are more accurate</vt:lpstr>
      <vt:lpstr>BiSSE: likely to exhibit false positives</vt:lpstr>
      <vt:lpstr>Fossils: likely to exhibit false positives</vt:lpstr>
      <vt:lpstr>Fossils: for extinction, no pattern </vt:lpstr>
      <vt:lpstr>Conclusions</vt:lpstr>
      <vt:lpstr>Ongoing work</vt:lpstr>
      <vt:lpstr>Thank you!</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Accuracy of estimates of extinction rates using state-dependent diversification models with fossil data</dc:title>
  <dc:creator>Microsoft Office User</dc:creator>
  <cp:lastModifiedBy>Microsoft Office User</cp:lastModifiedBy>
  <cp:revision>44</cp:revision>
  <dcterms:created xsi:type="dcterms:W3CDTF">2023-05-22T23:21:00Z</dcterms:created>
  <dcterms:modified xsi:type="dcterms:W3CDTF">2023-06-22T14:29:21Z</dcterms:modified>
</cp:coreProperties>
</file>